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4" r:id="rId3"/>
  </p:sldMasterIdLst>
  <p:notesMasterIdLst>
    <p:notesMasterId r:id="rId53"/>
  </p:notesMasterIdLst>
  <p:sldIdLst>
    <p:sldId id="256" r:id="rId4"/>
    <p:sldId id="287" r:id="rId5"/>
    <p:sldId id="262" r:id="rId6"/>
    <p:sldId id="257" r:id="rId7"/>
    <p:sldId id="288" r:id="rId8"/>
    <p:sldId id="333" r:id="rId9"/>
    <p:sldId id="344" r:id="rId10"/>
    <p:sldId id="335" r:id="rId11"/>
    <p:sldId id="332" r:id="rId12"/>
    <p:sldId id="291" r:id="rId13"/>
    <p:sldId id="292" r:id="rId14"/>
    <p:sldId id="294" r:id="rId15"/>
    <p:sldId id="296" r:id="rId16"/>
    <p:sldId id="297" r:id="rId17"/>
    <p:sldId id="298" r:id="rId18"/>
    <p:sldId id="303" r:id="rId19"/>
    <p:sldId id="299" r:id="rId20"/>
    <p:sldId id="259" r:id="rId21"/>
    <p:sldId id="301" r:id="rId22"/>
    <p:sldId id="260" r:id="rId23"/>
    <p:sldId id="263" r:id="rId24"/>
    <p:sldId id="300" r:id="rId25"/>
    <p:sldId id="337" r:id="rId26"/>
    <p:sldId id="340" r:id="rId27"/>
    <p:sldId id="348" r:id="rId28"/>
    <p:sldId id="341" r:id="rId29"/>
    <p:sldId id="304" r:id="rId30"/>
    <p:sldId id="306" r:id="rId31"/>
    <p:sldId id="308" r:id="rId32"/>
    <p:sldId id="309" r:id="rId33"/>
    <p:sldId id="311" r:id="rId34"/>
    <p:sldId id="312" r:id="rId35"/>
    <p:sldId id="313" r:id="rId36"/>
    <p:sldId id="345" r:id="rId37"/>
    <p:sldId id="346" r:id="rId38"/>
    <p:sldId id="314" r:id="rId39"/>
    <p:sldId id="317" r:id="rId40"/>
    <p:sldId id="318" r:id="rId41"/>
    <p:sldId id="339" r:id="rId42"/>
    <p:sldId id="338" r:id="rId43"/>
    <p:sldId id="342" r:id="rId44"/>
    <p:sldId id="320" r:id="rId45"/>
    <p:sldId id="321" r:id="rId46"/>
    <p:sldId id="324" r:id="rId47"/>
    <p:sldId id="343" r:id="rId48"/>
    <p:sldId id="326" r:id="rId49"/>
    <p:sldId id="329" r:id="rId50"/>
    <p:sldId id="336" r:id="rId51"/>
    <p:sldId id="330" r:id="rId52"/>
  </p:sldIdLst>
  <p:sldSz cx="9144000" cy="5143500" type="screen16x9"/>
  <p:notesSz cx="6858000" cy="9144000"/>
  <p:embeddedFontLst>
    <p:embeddedFont>
      <p:font typeface="Muli" panose="020B0604020202020204" charset="0"/>
      <p:regular r:id="rId54"/>
      <p:bold r:id="rId55"/>
      <p:italic r:id="rId56"/>
      <p:boldItalic r:id="rId57"/>
    </p:embeddedFont>
    <p:embeddedFont>
      <p:font typeface="Georgia" panose="02040502050405020303" pitchFamily="18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Palatino Linotype" panose="02040502050505030304" pitchFamily="18" charset="0"/>
      <p:regular r:id="rId64"/>
      <p:bold r:id="rId65"/>
      <p:italic r:id="rId66"/>
      <p:boldItalic r:id="rId67"/>
    </p:embeddedFont>
    <p:embeddedFont>
      <p:font typeface="Montserrat" panose="020B0604020202020204" charset="0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.VnTeknical" panose="020B7200000000000000" pitchFamily="34" charset="0"/>
      <p:regular r:id="rId74"/>
    </p:embeddedFont>
    <p:embeddedFont>
      <p:font typeface="Yu Mincho" panose="02020400000000000000" pitchFamily="18" charset="-128"/>
      <p:regular r:id="rId75"/>
    </p:embeddedFont>
    <p:embeddedFont>
      <p:font typeface="Verdana" panose="020B0604030504040204" pitchFamily="34" charset="0"/>
      <p:regular r:id="rId76"/>
      <p:bold r:id="rId77"/>
      <p:italic r:id="rId78"/>
      <p:boldItalic r:id="rId79"/>
    </p:embeddedFont>
    <p:embeddedFont>
      <p:font typeface="SimSun" panose="02010600030101010101" pitchFamily="2" charset="-122"/>
      <p:regular r:id="rId80"/>
    </p:embeddedFont>
    <p:embeddedFont>
      <p:font typeface="Source Sans Pro" panose="020B0604020202020204" charset="0"/>
      <p:regular r:id="rId81"/>
      <p:bold r:id="rId82"/>
      <p:italic r:id="rId83"/>
      <p:boldItalic r:id="rId84"/>
    </p:embeddedFont>
    <p:embeddedFont>
      <p:font typeface="ＭＳ Ｐゴシック" panose="020B0600070205080204" pitchFamily="34" charset="-128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0E8"/>
    <a:srgbClr val="3EC1F9"/>
    <a:srgbClr val="44C7FF"/>
    <a:srgbClr val="12B8FC"/>
    <a:srgbClr val="35B8F0"/>
    <a:srgbClr val="00BEF2"/>
    <a:srgbClr val="33B6EE"/>
    <a:srgbClr val="FF436B"/>
    <a:srgbClr val="EF23E5"/>
    <a:srgbClr val="7C7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A1567F-201F-4A9A-AFD1-383AF7569536}">
  <a:tblStyle styleId="{F2A1567F-201F-4A9A-AFD1-383AF756953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4713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5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7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5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13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5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19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14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8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3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1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7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0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61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72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8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1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9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26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36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33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23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37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9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149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00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0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7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4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46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3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60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44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61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072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" name="Shape 4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15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770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5" name="Shape 5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317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BEF2"/>
                </a:solidFill>
              </a:rPr>
              <a:pPr/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81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2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2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41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785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608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35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9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08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908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096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414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algn="r"/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61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0783-286F-4CE4-B287-9A69586C3B8C}" type="datetimeFigureOut">
              <a:rPr lang="en-US" smtClean="0"/>
              <a:t>8/27/2017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2864-9FBA-4983-80A1-5F118D83B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bright="-10000" contras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881397" y="3669503"/>
            <a:ext cx="5324632" cy="13173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effectLst>
                  <a:outerShdw blurRad="50800" dist="50800" dir="2700000" algn="tl">
                    <a:schemeClr val="bg1">
                      <a:alpha val="37000"/>
                    </a:schemeClr>
                  </a:outerShdw>
                </a:effectLst>
              </a:rPr>
              <a:t>HOTEL WEBSITE</a:t>
            </a:r>
            <a:endParaRPr lang="en" sz="5400" b="1" dirty="0">
              <a:effectLst>
                <a:outerShdw blurRad="50800" dist="50800" dir="2700000" algn="tl">
                  <a:schemeClr val="bg1">
                    <a:alpha val="37000"/>
                  </a:schemeClr>
                </a:outerShdw>
              </a:effectLst>
            </a:endParaRPr>
          </a:p>
        </p:txBody>
      </p:sp>
      <p:pic>
        <p:nvPicPr>
          <p:cNvPr id="4" name="Picture 3" descr="logo_FU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13991" y="267029"/>
            <a:ext cx="1773427" cy="4026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1" y="461817"/>
            <a:ext cx="2894444" cy="289444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0"/>
            <a:ext cx="9139238" cy="1196975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Font typeface="Muli"/>
              <a:buNone/>
            </a:pPr>
            <a:r>
              <a:rPr lang="en" smtClean="0"/>
              <a:t> </a:t>
            </a:r>
            <a:endParaRPr lang="en" dirty="0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350" y="3030913"/>
            <a:ext cx="44613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Iteration 1: </a:t>
            </a:r>
            <a:r>
              <a:rPr lang="en-US" sz="2000" dirty="0" smtClean="0">
                <a:solidFill>
                  <a:schemeClr val="tx1"/>
                </a:solidFill>
              </a:rPr>
              <a:t>May 08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Aug 25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874" y="44519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Iterative Model 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-247203" y="130066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small" dirty="0">
                <a:solidFill>
                  <a:srgbClr val="44C7FF"/>
                </a:solidFill>
              </a:rPr>
              <a:t>Software development process</a:t>
            </a:r>
          </a:p>
          <a:p>
            <a:pPr marL="0" lvl="1" algn="ctr"/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ソフトウェア開発のプロセス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06" y="1543514"/>
            <a:ext cx="44799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9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523" y="1240286"/>
            <a:ext cx="5846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kern="1200" cap="small" dirty="0">
                <a:solidFill>
                  <a:srgbClr val="44C7FF"/>
                </a:solidFill>
                <a:latin typeface="+mj-lt"/>
              </a:rPr>
              <a:t>Organizational </a:t>
            </a:r>
            <a:r>
              <a:rPr lang="en-US" sz="2000" b="1" kern="1200" cap="small" dirty="0" smtClean="0">
                <a:solidFill>
                  <a:srgbClr val="44C7FF"/>
                </a:solidFill>
                <a:latin typeface="+mj-lt"/>
              </a:rPr>
              <a:t>Structure - </a:t>
            </a:r>
            <a:r>
              <a:rPr lang="ja-JP" altLang="en-US" sz="2000" b="1" kern="1200" dirty="0" smtClean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組</a:t>
            </a:r>
            <a:r>
              <a:rPr lang="ja-JP" altLang="en-US" sz="2000" b="1" kern="1200" dirty="0">
                <a:solidFill>
                  <a:srgbClr val="44C7FF"/>
                </a:solidFill>
                <a:latin typeface="+mj-lt"/>
                <a:ea typeface="ＭＳ Ｐゴシック" panose="020B0600070205080204" pitchFamily="34" charset="-128"/>
              </a:rPr>
              <a:t>織構造</a:t>
            </a:r>
            <a:endParaRPr lang="en-US" sz="2000" b="1" kern="1200" dirty="0">
              <a:solidFill>
                <a:srgbClr val="44C7FF"/>
              </a:solidFill>
              <a:latin typeface="+mj-lt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3709" y="47132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 9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73" y="1692305"/>
            <a:ext cx="6343358" cy="3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5377" y="1228530"/>
            <a:ext cx="5248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b="1" cap="small" dirty="0">
                <a:solidFill>
                  <a:srgbClr val="44C7FF"/>
                </a:solidFill>
              </a:rPr>
              <a:t>Project schedule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en-US" sz="2000" b="1" cap="small" dirty="0">
                <a:solidFill>
                  <a:srgbClr val="44C7FF"/>
                </a:solidFill>
              </a:rPr>
              <a:t>-</a:t>
            </a:r>
            <a:r>
              <a:rPr lang="vi-VN" sz="2000" b="1" cap="small" dirty="0">
                <a:solidFill>
                  <a:srgbClr val="44C7FF"/>
                </a:solidFill>
              </a:rPr>
              <a:t> 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プロジェクトスケジュール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 rot="20644837">
            <a:off x="8553236" y="45519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7546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6" y="1628640"/>
            <a:ext cx="7081838" cy="337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4688" y="1321524"/>
            <a:ext cx="66700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b="1" dirty="0">
                <a:solidFill>
                  <a:srgbClr val="44C7FF"/>
                </a:solidFill>
              </a:rPr>
              <a:t>Tools &amp; Infrastructure </a:t>
            </a:r>
            <a:r>
              <a:rPr lang="en-US" altLang="ja-JP" sz="2200" b="1" dirty="0" smtClean="0">
                <a:solidFill>
                  <a:srgbClr val="44C7FF"/>
                </a:solidFill>
              </a:rPr>
              <a:t> </a:t>
            </a:r>
            <a:r>
              <a:rPr lang="ja-JP" altLang="en-US" sz="2200" b="1" dirty="0">
                <a:solidFill>
                  <a:srgbClr val="44C7FF"/>
                </a:solidFill>
                <a:latin typeface="+mj-ea"/>
                <a:ea typeface="+mj-ea"/>
              </a:rPr>
              <a:t>ツールと インフラストラクチャ </a:t>
            </a:r>
            <a:endParaRPr lang="en-US" sz="22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4" y="175241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 smtClean="0"/>
              <a:t>used in</a:t>
            </a:r>
            <a:r>
              <a:rPr lang="en-US" dirty="0" smtClean="0"/>
              <a:t> </a:t>
            </a:r>
            <a:r>
              <a:rPr lang="en-US" dirty="0" smtClean="0"/>
              <a:t>project management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1" y="2863390"/>
            <a:ext cx="1219200" cy="1219200"/>
          </a:xfrm>
          <a:prstGeom prst="rect">
            <a:avLst/>
          </a:prstGeom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6650" y="47068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32" y="2863390"/>
            <a:ext cx="1219222" cy="121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87" y="2863390"/>
            <a:ext cx="1219222" cy="1219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42" y="2863390"/>
            <a:ext cx="1219222" cy="1219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97" y="2863390"/>
            <a:ext cx="1214776" cy="1214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329" y="423340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GitHub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57024" y="423572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2016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05907" y="423340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 2016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04277" y="4214947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PowerPoint 2016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48464" y="423340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Project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63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983" y="1252274"/>
            <a:ext cx="759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4C7FF"/>
                </a:solidFill>
              </a:rPr>
              <a:t>Project </a:t>
            </a:r>
            <a:r>
              <a:rPr lang="en-US" sz="2400" b="1" dirty="0" smtClean="0">
                <a:solidFill>
                  <a:srgbClr val="44C7FF"/>
                </a:solidFill>
              </a:rPr>
              <a:t>Infrastructure - </a:t>
            </a:r>
            <a:r>
              <a:rPr lang="ja-JP" altLang="en-US" sz="2400" b="1" dirty="0" smtClean="0">
                <a:solidFill>
                  <a:srgbClr val="44C7FF"/>
                </a:solidFill>
                <a:latin typeface="+mj-ea"/>
                <a:ea typeface="+mj-ea"/>
              </a:rPr>
              <a:t>プ</a:t>
            </a:r>
            <a:r>
              <a:rPr lang="ja-JP" altLang="en-US" sz="2400" b="1" dirty="0">
                <a:solidFill>
                  <a:srgbClr val="44C7FF"/>
                </a:solidFill>
                <a:latin typeface="+mj-ea"/>
                <a:ea typeface="+mj-ea"/>
              </a:rPr>
              <a:t>ロジェクトインフラストラクチャ</a:t>
            </a:r>
            <a:endParaRPr lang="en-US" sz="2400" b="1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30" y="1769198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Tools </a:t>
            </a:r>
            <a:r>
              <a:rPr lang="en-US" dirty="0"/>
              <a:t>for developing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0" y="4108666"/>
            <a:ext cx="758492" cy="7584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04" y="2645947"/>
            <a:ext cx="1179645" cy="10713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3" y="4069342"/>
            <a:ext cx="837139" cy="837139"/>
          </a:xfrm>
          <a:prstGeom prst="rect">
            <a:avLst/>
          </a:prstGeom>
        </p:spPr>
      </p:pic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50" y="3786262"/>
            <a:ext cx="2106303" cy="141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06" y="2569333"/>
            <a:ext cx="1224540" cy="1224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58" y="2462643"/>
            <a:ext cx="1437919" cy="14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78" y="2690083"/>
            <a:ext cx="1146951" cy="9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7216" y="1232669"/>
            <a:ext cx="390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cap="small" dirty="0">
                <a:solidFill>
                  <a:srgbClr val="44C7FF"/>
                </a:solidFill>
              </a:rPr>
              <a:t>Risk </a:t>
            </a:r>
            <a:r>
              <a:rPr lang="en-US" sz="2000" b="1" cap="small" dirty="0" smtClean="0">
                <a:solidFill>
                  <a:srgbClr val="44C7FF"/>
                </a:solidFill>
              </a:rPr>
              <a:t>Management</a:t>
            </a:r>
            <a:r>
              <a:rPr lang="ja-JP" altLang="en-US" sz="2000" b="1" cap="small" dirty="0" smtClean="0">
                <a:solidFill>
                  <a:srgbClr val="44C7FF"/>
                </a:solidFill>
              </a:rPr>
              <a:t> </a:t>
            </a:r>
            <a:r>
              <a:rPr lang="en-US" altLang="ja-JP" sz="2000" b="1" cap="small" dirty="0" smtClean="0">
                <a:solidFill>
                  <a:srgbClr val="44C7FF"/>
                </a:solidFill>
              </a:rPr>
              <a:t>- </a:t>
            </a:r>
            <a:r>
              <a:rPr lang="ja-JP" altLang="en-US" sz="2000" b="1" cap="small" dirty="0" smtClean="0">
                <a:solidFill>
                  <a:srgbClr val="44C7FF"/>
                </a:solidFill>
                <a:latin typeface="+mj-ea"/>
                <a:ea typeface="+mj-ea"/>
              </a:rPr>
              <a:t>リ</a:t>
            </a:r>
            <a:r>
              <a:rPr lang="ja-JP" altLang="en-US" sz="2000" b="1" cap="small" dirty="0">
                <a:solidFill>
                  <a:srgbClr val="44C7FF"/>
                </a:solidFill>
                <a:latin typeface="+mj-ea"/>
                <a:ea typeface="+mj-ea"/>
              </a:rPr>
              <a:t>スク管理</a:t>
            </a:r>
            <a:endParaRPr lang="en-US" sz="2000" b="1" cap="small" dirty="0">
              <a:solidFill>
                <a:srgbClr val="44C7FF"/>
              </a:solidFill>
              <a:latin typeface="+mj-ea"/>
              <a:ea typeface="+mj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3163"/>
              </p:ext>
            </p:extLst>
          </p:nvPr>
        </p:nvGraphicFramePr>
        <p:xfrm>
          <a:off x="103638" y="1669210"/>
          <a:ext cx="8951227" cy="3431651"/>
        </p:xfrm>
        <a:graphic>
          <a:graphicData uri="http://schemas.openxmlformats.org/drawingml/2006/table">
            <a:tbl>
              <a:tblPr firstRow="1" bandRow="1"/>
              <a:tblGrid>
                <a:gridCol w="466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Root Cause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Project team don’t meet the deadline on time.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Members lack of responsibility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Lack of management.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Make rules and penalties for member who didn’t meet the deadline.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Working overtime to complete tasks on time.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5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0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Requirement changed while project is being processed.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is not provide all information about user requirement such as: lack of customer’s requirement, misunderstand customer’s requirement.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SRS should be reviewed carefully by PM and Supervisor.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Always do brainstorming carefully to design detail system. Hold all meeting and make minimize effort to change and improve design by requirement changes.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Team members will have meetings with supervisor to analyze the requirement changes, and make a specific action to resolve that problem.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Calibri" panose="020F0502020204030204" pitchFamily="34" charset="0"/>
                        </a:rPr>
                        <a:t>High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A4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4549" y="3305"/>
            <a:ext cx="9139451" cy="514337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2771" y="147262"/>
            <a:ext cx="342882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Project Management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7224" y="1230949"/>
            <a:ext cx="6410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Communication management </a:t>
            </a:r>
            <a:r>
              <a:rPr lang="en-US" sz="2000" b="1" dirty="0" smtClean="0">
                <a:solidFill>
                  <a:schemeClr val="bg1"/>
                </a:solidFill>
              </a:rPr>
              <a:t>- </a:t>
            </a:r>
            <a:r>
              <a:rPr lang="ja-JP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コ</a:t>
            </a:r>
            <a:r>
              <a:rPr lang="ja-JP" altLang="en-US" sz="2000" b="1" dirty="0">
                <a:solidFill>
                  <a:schemeClr val="bg1"/>
                </a:solidFill>
                <a:latin typeface="+mj-ea"/>
                <a:ea typeface="+mj-ea"/>
              </a:rPr>
              <a:t>ミュニケーション管理</a:t>
            </a:r>
            <a:r>
              <a:rPr lang="ja-JP" altLang="en-US" sz="2000" b="1" dirty="0">
                <a:solidFill>
                  <a:schemeClr val="bg1"/>
                </a:solidFill>
              </a:rPr>
              <a:t> </a:t>
            </a:r>
            <a:br>
              <a:rPr lang="ja-JP" altLang="en-US" sz="2000" b="1" dirty="0">
                <a:solidFill>
                  <a:schemeClr val="bg1"/>
                </a:solidFill>
              </a:rPr>
            </a:br>
            <a:endParaRPr lang="en-US" sz="2000" b="1" cap="sm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92" y="2179228"/>
            <a:ext cx="3592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4 ~ 6 </a:t>
            </a:r>
            <a:r>
              <a:rPr lang="en-US" dirty="0">
                <a:solidFill>
                  <a:schemeClr val="bg1"/>
                </a:solidFill>
              </a:rPr>
              <a:t>hours/day, 5 days/week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Location: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P505L Alpha building, room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Communication: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Meeting minutes: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14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3881260"/>
            <a:ext cx="793481" cy="79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84" y="3307692"/>
            <a:ext cx="584192" cy="5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94" y="3307692"/>
            <a:ext cx="512305" cy="512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53" y="3293990"/>
            <a:ext cx="619903" cy="6199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74" y="3259595"/>
            <a:ext cx="688692" cy="6886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6" y="3225203"/>
            <a:ext cx="757479" cy="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93475" y="2244298"/>
            <a:ext cx="3170262" cy="9060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Lato Regular"/>
                <a:cs typeface="Lato Regular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EQUIREMENT</a:t>
            </a: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4000" dirty="0" smtClean="0">
                <a:solidFill>
                  <a:schemeClr val="bg1"/>
                </a:solidFill>
                <a:latin typeface="Lato Regular"/>
                <a:cs typeface="Lato Regular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Lato Regular"/>
                <a:cs typeface="Lato Regular"/>
              </a:rPr>
              <a:t>PECIFICATION</a:t>
            </a:r>
            <a:endParaRPr lang="en-US" sz="2800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564230" y="636675"/>
            <a:ext cx="5015688" cy="7972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>ソフトウェ</a:t>
            </a:r>
            <a:r>
              <a:rPr lang="ja-JP" altLang="en-US" sz="3200" dirty="0" smtClean="0">
                <a:solidFill>
                  <a:srgbClr val="44C7FF"/>
                </a:solidFill>
                <a:latin typeface="+mj-ea"/>
              </a:rPr>
              <a:t>ア要件仕様書 </a:t>
            </a:r>
            <a:r>
              <a:rPr lang="ja-JP" altLang="en-US" sz="3200" dirty="0">
                <a:solidFill>
                  <a:srgbClr val="44C7FF"/>
                </a:solidFill>
                <a:latin typeface="+mj-ea"/>
              </a:rPr>
              <a:t/>
            </a:r>
            <a:br>
              <a:rPr lang="ja-JP" altLang="en-US" sz="3200" dirty="0">
                <a:solidFill>
                  <a:srgbClr val="44C7FF"/>
                </a:solidFill>
                <a:latin typeface="+mj-ea"/>
              </a:rPr>
            </a:br>
            <a:endParaRPr lang="en-US" sz="3200" dirty="0">
              <a:solidFill>
                <a:srgbClr val="44C7FF"/>
              </a:solidFill>
              <a:latin typeface="+mj-ea"/>
              <a:cs typeface="Lato Ligh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15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12" y="1309254"/>
            <a:ext cx="2452255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/>
        </p:nvSpPr>
        <p:spPr>
          <a:xfrm>
            <a:off x="9961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" y="1617675"/>
            <a:ext cx="481284" cy="4812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6423" y="1691287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5473" y="4261041"/>
            <a:ext cx="1256313" cy="2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59825" y="2341741"/>
            <a:ext cx="1367610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456" y="4272585"/>
            <a:ext cx="1209690" cy="22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 use case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78330" y="3972174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93809" y="2034080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8330" y="2051911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48" y="2098959"/>
            <a:ext cx="756414" cy="8250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306490" y="3972174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82203" y="2325330"/>
            <a:ext cx="1189784" cy="318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 use cases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ア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要</a:t>
            </a:r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件仕様書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1126299"/>
            <a:ext cx="355444" cy="8336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86" y="1089652"/>
            <a:ext cx="355444" cy="8336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08" y="3049614"/>
            <a:ext cx="355444" cy="8336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44" y="3053861"/>
            <a:ext cx="355444" cy="83360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629064" y="2975334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28145" y="3265863"/>
            <a:ext cx="1478909" cy="2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 use cases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216977" y="2584989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" y="2123521"/>
            <a:ext cx="1140664" cy="1244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51288" y="4549342"/>
            <a:ext cx="2579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Common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17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04" y="3615837"/>
            <a:ext cx="1110170" cy="2392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>
            <a:fillRect/>
          </a:stretch>
        </p:blipFill>
        <p:spPr bwMode="auto">
          <a:xfrm>
            <a:off x="3833474" y="1427031"/>
            <a:ext cx="50228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5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1124389" y="2361860"/>
            <a:ext cx="2468559" cy="81419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ABOUT</a:t>
            </a:r>
            <a:endParaRPr lang="en" sz="4800" dirty="0"/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3482868" y="2828056"/>
            <a:ext cx="2302873" cy="6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 smtClean="0">
                <a:solidFill>
                  <a:schemeClr val="lt1"/>
                </a:solidFill>
              </a:rPr>
              <a:t/>
            </a:r>
            <a:br>
              <a:rPr lang="en" sz="9600" dirty="0" smtClean="0">
                <a:solidFill>
                  <a:schemeClr val="lt1"/>
                </a:solidFill>
              </a:rPr>
            </a:br>
            <a:r>
              <a:rPr lang="en" sz="9600" dirty="0">
                <a:solidFill>
                  <a:schemeClr val="lt1"/>
                </a:solidFill>
              </a:rPr>
              <a:t/>
            </a:r>
            <a:br>
              <a:rPr lang="en" sz="9600" dirty="0">
                <a:solidFill>
                  <a:schemeClr val="lt1"/>
                </a:solidFill>
              </a:rPr>
            </a:br>
            <a:r>
              <a:rPr lang="en" sz="9600" dirty="0" smtClean="0">
                <a:solidFill>
                  <a:schemeClr val="lt1"/>
                </a:solidFill>
              </a:rPr>
              <a:t>US</a:t>
            </a:r>
            <a:endParaRPr lang="en" sz="9600" dirty="0">
              <a:solidFill>
                <a:schemeClr val="l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005" y="7399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ja-JP" altLang="en-US" sz="2400" b="1" dirty="0">
                <a:solidFill>
                  <a:srgbClr val="44C7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私たちに関しては</a:t>
            </a:r>
            <a:endParaRPr lang="en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b="1" dirty="0">
              <a:solidFill>
                <a:srgbClr val="44C7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Arc 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40" y="1496108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140717" y="2746531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6B"/>
                </a:solidFill>
              </a:rPr>
              <a:t>       </a:t>
            </a:r>
            <a:r>
              <a:rPr 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r>
              <a:rPr 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7242" y="4496092"/>
            <a:ext cx="223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Guest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18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5" y="3696723"/>
            <a:ext cx="930601" cy="21049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2136627"/>
            <a:ext cx="595740" cy="1397152"/>
          </a:xfrm>
          <a:prstGeom prst="rect">
            <a:avLst/>
          </a:prstGeom>
        </p:spPr>
      </p:pic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6" y="1257804"/>
            <a:ext cx="536568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76762" y="2614560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5713" y="4646488"/>
            <a:ext cx="284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Receptionist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19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9785" y="3598672"/>
            <a:ext cx="1166572" cy="257243"/>
          </a:xfrm>
          <a:prstGeom prst="rect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1" y="2047058"/>
            <a:ext cx="595740" cy="139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39" y="834691"/>
            <a:ext cx="4393927" cy="36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6006" y="4760688"/>
            <a:ext cx="256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Manager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20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7918" y="3653696"/>
            <a:ext cx="930601" cy="2406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pic>
        <p:nvPicPr>
          <p:cNvPr id="2" name="Picture 2" descr="ManagerU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33" y="718442"/>
            <a:ext cx="4494344" cy="40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66800" y="2646183"/>
            <a:ext cx="2698759" cy="321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 case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276" y="1477593"/>
            <a:ext cx="23519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Case Diagram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98" y="4762207"/>
            <a:ext cx="272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Accountant use case diagram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9" y="2063927"/>
            <a:ext cx="595740" cy="1397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8998" y="3647303"/>
            <a:ext cx="1148442" cy="2076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Accountant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53" y="1438018"/>
            <a:ext cx="5062737" cy="284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31319"/>
              </p:ext>
            </p:extLst>
          </p:nvPr>
        </p:nvGraphicFramePr>
        <p:xfrm>
          <a:off x="1555196" y="1176265"/>
          <a:ext cx="5948900" cy="336491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3442666846"/>
                    </a:ext>
                  </a:extLst>
                </a:gridCol>
                <a:gridCol w="809057">
                  <a:extLst>
                    <a:ext uri="{9D8B030D-6E8A-4147-A177-3AD203B41FA5}">
                      <a16:colId xmlns:a16="http://schemas.microsoft.com/office/drawing/2014/main" val="767600932"/>
                    </a:ext>
                  </a:extLst>
                </a:gridCol>
                <a:gridCol w="1787175">
                  <a:extLst>
                    <a:ext uri="{9D8B030D-6E8A-4147-A177-3AD203B41FA5}">
                      <a16:colId xmlns:a16="http://schemas.microsoft.com/office/drawing/2014/main" val="2524856507"/>
                    </a:ext>
                  </a:extLst>
                </a:gridCol>
                <a:gridCol w="1640439">
                  <a:extLst>
                    <a:ext uri="{9D8B030D-6E8A-4147-A177-3AD203B41FA5}">
                      <a16:colId xmlns:a16="http://schemas.microsoft.com/office/drawing/2014/main" val="3363860928"/>
                    </a:ext>
                  </a:extLst>
                </a:gridCol>
                <a:gridCol w="1189664">
                  <a:extLst>
                    <a:ext uri="{9D8B030D-6E8A-4147-A177-3AD203B41FA5}">
                      <a16:colId xmlns:a16="http://schemas.microsoft.com/office/drawing/2014/main" val="788805801"/>
                    </a:ext>
                  </a:extLst>
                </a:gridCol>
              </a:tblGrid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ID: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Version: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2849555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Use Case Name</a:t>
                      </a: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Booking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Priority: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High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902107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Created by: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tabLst>
                          <a:tab pos="739775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QuyenTB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Date Created: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29/05/2017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5396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Actors: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Guest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06400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This function allows actor to find and book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18499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Trigger: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“ĐẶT NGAY” button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on the homepage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85322"/>
                  </a:ext>
                </a:extLst>
              </a:tr>
              <a:tr h="186512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Extend Use Case: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UC004 – Search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058270"/>
                  </a:ext>
                </a:extLst>
              </a:tr>
              <a:tr h="186512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Normal Flow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31930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2290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Input quantity for each room type then click on “Tiếp theo”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953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confirmation booking page in the new tab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7326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Enter customer information then click on “Đặt phòng” 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14059"/>
                  </a:ext>
                </a:extLst>
              </a:tr>
              <a:tr h="186512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successfully message, display homepage, send booking information to customer’ mail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99059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1523" y="4709233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 Case Writing of Booking Room Online (p1)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79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03768"/>
              </p:ext>
            </p:extLst>
          </p:nvPr>
        </p:nvGraphicFramePr>
        <p:xfrm>
          <a:off x="1597550" y="1106940"/>
          <a:ext cx="5948900" cy="35734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2565">
                  <a:extLst>
                    <a:ext uri="{9D8B030D-6E8A-4147-A177-3AD203B41FA5}">
                      <a16:colId xmlns:a16="http://schemas.microsoft.com/office/drawing/2014/main" val="2881314700"/>
                    </a:ext>
                  </a:extLst>
                </a:gridCol>
                <a:gridCol w="1121660">
                  <a:extLst>
                    <a:ext uri="{9D8B030D-6E8A-4147-A177-3AD203B41FA5}">
                      <a16:colId xmlns:a16="http://schemas.microsoft.com/office/drawing/2014/main" val="1063219751"/>
                    </a:ext>
                  </a:extLst>
                </a:gridCol>
                <a:gridCol w="1474572">
                  <a:extLst>
                    <a:ext uri="{9D8B030D-6E8A-4147-A177-3AD203B41FA5}">
                      <a16:colId xmlns:a16="http://schemas.microsoft.com/office/drawing/2014/main" val="554061024"/>
                    </a:ext>
                  </a:extLst>
                </a:gridCol>
                <a:gridCol w="2830103">
                  <a:extLst>
                    <a:ext uri="{9D8B030D-6E8A-4147-A177-3AD203B41FA5}">
                      <a16:colId xmlns:a16="http://schemas.microsoft.com/office/drawing/2014/main" val="2987557329"/>
                    </a:ext>
                  </a:extLst>
                </a:gridCol>
              </a:tblGrid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Extension Flows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89427"/>
                  </a:ext>
                </a:extLst>
              </a:tr>
              <a:tr h="318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ET1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87303"/>
                  </a:ext>
                </a:extLst>
              </a:tr>
              <a:tr h="2823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41505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“x” button of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51287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Close confirmation tab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193004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Exceptions: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6073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, number of room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4918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091343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” button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181558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864869"/>
                  </a:ext>
                </a:extLst>
              </a:tr>
              <a:tr h="17598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0356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At step 3, data is not inputted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95142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Actor Events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System Response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899615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Click on “Đặt phòng”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830326"/>
                  </a:ext>
                </a:extLst>
              </a:tr>
              <a:tr h="175980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4.1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Display notification popup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40145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Business Rules: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B1, B10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42434"/>
                  </a:ext>
                </a:extLst>
              </a:tr>
              <a:tr h="17598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Other Information: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N/A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27997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480733" y="4751798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 Case Writing of Booking Room Online (</a:t>
            </a:r>
            <a:r>
              <a:rPr lang="en-US" b="1" dirty="0" smtClean="0">
                <a:solidFill>
                  <a:schemeClr val="bg1"/>
                </a:solidFill>
              </a:rPr>
              <a:t>p2)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-42354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50" name="Picture 4" descr="https://scontent.fhan2-3.fna.fbcdn.net/v/t34.0-12/21039917_1682043451847079_1663222303_n.jpg?oh=722e3bce28778ece0db764b57011d5f1&amp;oe=599DFE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0" y="1049122"/>
            <a:ext cx="4713570" cy="401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6694" y="2571750"/>
            <a:ext cx="305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Entity Relationship 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Diagram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41"/>
          <p:cNvSpPr/>
          <p:nvPr/>
        </p:nvSpPr>
        <p:spPr>
          <a:xfrm>
            <a:off x="0" y="-10183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 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485" y="1925341"/>
            <a:ext cx="1576821" cy="30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  <a:latin typeface="+mj-lt"/>
              </a:rPr>
              <a:t>Usability</a:t>
            </a:r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 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3619" y="2497012"/>
            <a:ext cx="574506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Interface should be beauty, simple, easy-to-use, clear.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short, easy steps make it easy for actor to interact with the system immediately after training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effectLst/>
                <a:latin typeface="+mj-lt"/>
                <a:ea typeface="SimSun" panose="02010600030101010101" pitchFamily="2" charset="-122"/>
                <a:cs typeface="Arial" panose="020B0604020202020204" pitchFamily="34" charset="0"/>
              </a:rPr>
              <a:t>Provide an introduction to support users.</a:t>
            </a:r>
            <a:endParaRPr lang="en-US" dirty="0">
              <a:solidFill>
                <a:schemeClr val="bg1"/>
              </a:solidFill>
              <a:effectLst/>
              <a:latin typeface="+mj-lt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82" y="2417556"/>
            <a:ext cx="1458448" cy="1093836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22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87732" y="161684"/>
            <a:ext cx="56607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Software requirement specification </a:t>
            </a:r>
          </a:p>
          <a:p>
            <a:r>
              <a:rPr lang="ja-JP" altLang="en-US" sz="28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</a:t>
            </a:r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フトウェア要件仕様</a:t>
            </a:r>
            <a:r>
              <a:rPr lang="ja-JP" altLang="en-US" sz="2800" dirty="0">
                <a:solidFill>
                  <a:schemeClr val="bg1"/>
                </a:solidFill>
                <a:latin typeface="+mj-ea"/>
              </a:rPr>
              <a:t> </a:t>
            </a:r>
            <a:endParaRPr lang="en-US" sz="2800" dirty="0">
              <a:solidFill>
                <a:schemeClr val="bg1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27329" y="1266822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Non – Functional Requirement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3467" y="1814657"/>
            <a:ext cx="1747842" cy="271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SUPPORTABILITY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83043" y="214173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 website deployment and upgrade will be specified in the Installation Guide documents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3467" y="3065512"/>
            <a:ext cx="2329733" cy="2884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endParaRPr lang="en-US" b="1" cap="small" dirty="0" smtClean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r>
              <a:rPr lang="en-US" b="1" cap="small" dirty="0" smtClean="0">
                <a:effectLst>
                  <a:glow>
                    <a:srgbClr val="000000"/>
                  </a:glow>
                  <a:reflection stA="0" endPos="0" fadeDir="0" sx="0" sy="0"/>
                </a:effectLst>
              </a:rPr>
              <a:t>DESIGN CONSTRAINTS</a:t>
            </a:r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  <a:p>
            <a:pPr lvl="1" algn="ctr" fontAlgn="base"/>
            <a:endParaRPr lang="en-US" b="1" cap="small" dirty="0">
              <a:effectLst>
                <a:glow>
                  <a:srgbClr val="000000"/>
                </a:glow>
                <a:reflection stA="0" endPos="0" fadeDir="0" sx="0" sy="0"/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3043" y="3603877"/>
            <a:ext cx="7481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date format</a:t>
            </a:r>
            <a:r>
              <a:rPr lang="en-US" dirty="0" smtClean="0">
                <a:solidFill>
                  <a:schemeClr val="bg1"/>
                </a:solidFill>
              </a:rPr>
              <a:t>: YYYY/MM/DD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(example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2017/05/29)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Default time format: HH(24):</a:t>
            </a:r>
            <a:r>
              <a:rPr lang="en-US" dirty="0" smtClean="0">
                <a:solidFill>
                  <a:schemeClr val="bg1"/>
                </a:solidFill>
              </a:rPr>
              <a:t>MM             (example</a:t>
            </a:r>
            <a:r>
              <a:rPr lang="en-US" dirty="0">
                <a:solidFill>
                  <a:schemeClr val="bg1"/>
                </a:solidFill>
              </a:rPr>
              <a:t>: 22:07)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only </a:t>
            </a:r>
            <a:r>
              <a:rPr lang="en-US" dirty="0" smtClean="0">
                <a:solidFill>
                  <a:schemeClr val="bg1"/>
                </a:solidFill>
              </a:rPr>
              <a:t>1-digit	              (example </a:t>
            </a:r>
            <a:r>
              <a:rPr lang="en-US" dirty="0">
                <a:solidFill>
                  <a:schemeClr val="bg1"/>
                </a:solidFill>
              </a:rPr>
              <a:t>2.2)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Decimal places of ‘%’ is 1-digit	</a:t>
            </a:r>
            <a:r>
              <a:rPr lang="en-US" dirty="0" smtClean="0">
                <a:solidFill>
                  <a:schemeClr val="bg1"/>
                </a:solidFill>
              </a:rPr>
              <a:t>              (</a:t>
            </a:r>
            <a:r>
              <a:rPr lang="en-US" dirty="0">
                <a:solidFill>
                  <a:schemeClr val="bg1"/>
                </a:solidFill>
              </a:rPr>
              <a:t>example: 23.4%)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Currency: </a:t>
            </a:r>
            <a:r>
              <a:rPr lang="en-US" dirty="0" smtClean="0">
                <a:solidFill>
                  <a:schemeClr val="bg1"/>
                </a:solidFill>
              </a:rPr>
              <a:t>!#.#,00                                    </a:t>
            </a:r>
            <a:r>
              <a:rPr lang="en-US" dirty="0" smtClean="0">
                <a:solidFill>
                  <a:schemeClr val="bg1"/>
                </a:solidFill>
              </a:rPr>
              <a:t>(! </a:t>
            </a:r>
            <a:r>
              <a:rPr lang="en-US" dirty="0">
                <a:solidFill>
                  <a:schemeClr val="bg1"/>
                </a:solidFill>
              </a:rPr>
              <a:t>is currency symbol, # is one or more digit)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3558268"/>
            <a:ext cx="1052520" cy="1052520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3" y="1786245"/>
            <a:ext cx="1102251" cy="11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89635" y="1366044"/>
            <a:ext cx="4614863" cy="2192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ESIGN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ESCRIPTION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85800" y="631581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設計書</a:t>
            </a: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ctrTitle" idx="4294967295"/>
          </p:nvPr>
        </p:nvSpPr>
        <p:spPr>
          <a:xfrm>
            <a:off x="0" y="2462213"/>
            <a:ext cx="3289300" cy="696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dirty="0">
                <a:solidFill>
                  <a:schemeClr val="bg1"/>
                </a:solidFill>
                <a:latin typeface="Lato Regular"/>
                <a:cs typeface="Lato Regular"/>
              </a:rPr>
            </a:b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6006690" y="1631521"/>
            <a:ext cx="1980069" cy="178888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Shape 527"/>
          <p:cNvSpPr/>
          <p:nvPr/>
        </p:nvSpPr>
        <p:spPr>
          <a:xfrm rot="16446260">
            <a:off x="7895901" y="253758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27"/>
          <p:cNvSpPr/>
          <p:nvPr/>
        </p:nvSpPr>
        <p:spPr>
          <a:xfrm>
            <a:off x="6968825" y="363612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27"/>
          <p:cNvSpPr/>
          <p:nvPr/>
        </p:nvSpPr>
        <p:spPr>
          <a:xfrm>
            <a:off x="6808183" y="3334907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606"/>
          <p:cNvGrpSpPr/>
          <p:nvPr/>
        </p:nvGrpSpPr>
        <p:grpSpPr>
          <a:xfrm rot="19128010">
            <a:off x="5045346" y="2506420"/>
            <a:ext cx="1170290" cy="890001"/>
            <a:chOff x="5247525" y="3007275"/>
            <a:chExt cx="517575" cy="384825"/>
          </a:xfrm>
        </p:grpSpPr>
        <p:sp>
          <p:nvSpPr>
            <p:cNvPr id="26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24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28752" y="2163762"/>
            <a:ext cx="3365500" cy="1158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ABOUT US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146201" y="3731379"/>
            <a:ext cx="3530600" cy="77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are final year students of FPT University. With the tutorial of </a:t>
            </a:r>
            <a:r>
              <a:rPr lang="en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Mr.Phan Truong Lam</a:t>
            </a: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had successfully built this project</a:t>
            </a:r>
            <a:endParaRPr lang="en" sz="12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38956" y="187068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Vu Tran Hoang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2656" y="185163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Tran Ba </a:t>
            </a:r>
            <a:r>
              <a:rPr lang="en-US" b="1" dirty="0" err="1" smtClean="0">
                <a:solidFill>
                  <a:schemeClr val="bg1"/>
                </a:solidFill>
              </a:rPr>
              <a:t>Quyen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1714" y="431152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Cong Son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2335" y="318217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Nguyen Viet Hung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Leader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3384" y="4311521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Dang </a:t>
            </a:r>
            <a:r>
              <a:rPr lang="en-US" b="1" dirty="0" err="1" smtClean="0">
                <a:solidFill>
                  <a:schemeClr val="bg1"/>
                </a:solidFill>
              </a:rPr>
              <a:t>Duc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Manh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Team Member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8510626" y="4633644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0037" y="4794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92" y="0"/>
            <a:ext cx="1970818" cy="19708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1557" y="334561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- HOWE Team -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8" y="67545"/>
            <a:ext cx="1206284" cy="1835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5" y="1339438"/>
            <a:ext cx="1213971" cy="1834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92" y="2414327"/>
            <a:ext cx="1243824" cy="1888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46" y="2365890"/>
            <a:ext cx="1280616" cy="19413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57" y="56683"/>
            <a:ext cx="1195449" cy="18696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96" y="76426"/>
            <a:ext cx="1149715" cy="177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" y="4014877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System Architecture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Design Description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98" name="Picture 2" descr="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33" y="280554"/>
            <a:ext cx="6915500" cy="475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26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0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Component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57" y="716239"/>
            <a:ext cx="6949708" cy="35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5744" y="433883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Component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3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Class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Diagram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10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70" name="Picture 2" descr="Booking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87302"/>
            <a:ext cx="7126643" cy="4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4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29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4134" y="4777825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ea typeface="Times New Roman" panose="02020603050405020304" pitchFamily="18" charset="0"/>
              </a:rPr>
              <a:t>Booking Online Class Diagram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665175" y="935776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-2" y="3935002"/>
            <a:ext cx="1839076" cy="1054385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+mj-lt"/>
                <a:ea typeface="Muli"/>
                <a:cs typeface="Muli"/>
                <a:sym typeface="Muli"/>
              </a:rPr>
              <a:t>Sequence Diagram</a:t>
            </a:r>
            <a:endParaRPr lang="en-US" sz="2400" dirty="0">
              <a:solidFill>
                <a:schemeClr val="bg1"/>
              </a:solidFill>
              <a:latin typeface="+mj-lt"/>
              <a:ea typeface="Muli"/>
              <a:cs typeface="Muli"/>
              <a:sym typeface="Muli"/>
            </a:endParaRPr>
          </a:p>
        </p:txBody>
      </p:sp>
      <p:sp>
        <p:nvSpPr>
          <p:cNvPr id="21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30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8194" name="Picture 2" descr="Booking Room 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09028"/>
            <a:ext cx="7119340" cy="443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17740" y="4646488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Booking Online </a:t>
            </a:r>
            <a:r>
              <a:rPr lang="en-US" b="1" dirty="0" smtClean="0">
                <a:ea typeface="Times New Roman" panose="02020603050405020304" pitchFamily="18" charset="0"/>
              </a:rPr>
              <a:t>Sequence </a:t>
            </a:r>
            <a:r>
              <a:rPr lang="en-US" b="1" dirty="0">
                <a:ea typeface="Times New Roman" panose="02020603050405020304" pitchFamily="18" charset="0"/>
              </a:rPr>
              <a:t>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8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" y="4077223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123" name="Picture 3" descr="20904535_865170386975012_827824826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25" y="94172"/>
            <a:ext cx="7223775" cy="504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19"/>
          <p:cNvSpPr txBox="1">
            <a:spLocks/>
          </p:cNvSpPr>
          <p:nvPr/>
        </p:nvSpPr>
        <p:spPr>
          <a:xfrm>
            <a:off x="0" y="3937171"/>
            <a:ext cx="1839076" cy="1067508"/>
          </a:xfrm>
          <a:prstGeom prst="snip2DiagRect">
            <a:avLst/>
          </a:prstGeom>
          <a:solidFill>
            <a:srgbClr val="00B2FF">
              <a:alpha val="73330"/>
            </a:srgb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2938" y="4055426"/>
            <a:ext cx="183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Mockup of GUI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Shape 119"/>
          <p:cNvSpPr txBox="1">
            <a:spLocks/>
          </p:cNvSpPr>
          <p:nvPr/>
        </p:nvSpPr>
        <p:spPr>
          <a:xfrm>
            <a:off x="0" y="0"/>
            <a:ext cx="1839075" cy="1633590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192895"/>
            <a:ext cx="1839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Software Design Description </a:t>
            </a:r>
          </a:p>
          <a:p>
            <a:pPr algn="ctr"/>
            <a:endParaRPr lang="en-US" sz="2000" dirty="0"/>
          </a:p>
        </p:txBody>
      </p:sp>
      <p:sp>
        <p:nvSpPr>
          <p:cNvPr id="32" name="Shape 119"/>
          <p:cNvSpPr txBox="1">
            <a:spLocks/>
          </p:cNvSpPr>
          <p:nvPr/>
        </p:nvSpPr>
        <p:spPr>
          <a:xfrm rot="5400000">
            <a:off x="594580" y="789691"/>
            <a:ext cx="649916" cy="1839076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Shape 119"/>
          <p:cNvSpPr txBox="1">
            <a:spLocks/>
          </p:cNvSpPr>
          <p:nvPr/>
        </p:nvSpPr>
        <p:spPr>
          <a:xfrm rot="5400000">
            <a:off x="585072" y="1196915"/>
            <a:ext cx="668928" cy="1839075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27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94" y="383865"/>
            <a:ext cx="6284365" cy="4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36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25872" y="1481524"/>
            <a:ext cx="3324225" cy="1354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ESTING</a:t>
            </a: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25872" y="591546"/>
            <a:ext cx="5964238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  <a:cs typeface="Arial" panose="020B0604020202020204" pitchFamily="34" charset="0"/>
              </a:rPr>
              <a:t>ソフトウェア</a:t>
            </a:r>
            <a:r>
              <a:rPr lang="ja-JP" altLang="en-US" sz="3200" dirty="0" smtClean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</a:rPr>
              <a:t>テスト</a:t>
            </a:r>
            <a:endParaRPr lang="en-US" sz="3200" dirty="0">
              <a:solidFill>
                <a:srgbClr val="00BEF2"/>
              </a:solidFill>
              <a:latin typeface="Muli" panose="020B0604020202020204" charset="0"/>
              <a:ea typeface="SimSun" panose="02010600030101010101" pitchFamily="2" charset="-122"/>
              <a:cs typeface="Lato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7013">
            <a:off x="5158587" y="2376725"/>
            <a:ext cx="531955" cy="531955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6378872" y="1720862"/>
            <a:ext cx="1505061" cy="1158076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37" y="3065691"/>
            <a:ext cx="535485" cy="5354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3" y="3333434"/>
            <a:ext cx="470740" cy="470740"/>
          </a:xfrm>
          <a:prstGeom prst="rect">
            <a:avLst/>
          </a:prstGeom>
        </p:spPr>
      </p:pic>
      <p:grpSp>
        <p:nvGrpSpPr>
          <p:cNvPr id="31" name="Shape 479"/>
          <p:cNvGrpSpPr/>
          <p:nvPr/>
        </p:nvGrpSpPr>
        <p:grpSpPr>
          <a:xfrm>
            <a:off x="5199639" y="1620278"/>
            <a:ext cx="954308" cy="815093"/>
            <a:chOff x="3955900" y="2984500"/>
            <a:chExt cx="414000" cy="422525"/>
          </a:xfrm>
        </p:grpSpPr>
        <p:sp>
          <p:nvSpPr>
            <p:cNvPr id="32" name="Shape 48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8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8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Moon 2"/>
          <p:cNvSpPr/>
          <p:nvPr/>
        </p:nvSpPr>
        <p:spPr>
          <a:xfrm rot="18432247">
            <a:off x="4940026" y="1407349"/>
            <a:ext cx="1801738" cy="3762327"/>
          </a:xfrm>
          <a:prstGeom prst="moon">
            <a:avLst>
              <a:gd name="adj" fmla="val 52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31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21250921" flipH="1">
            <a:off x="4187112" y="299397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rot="21250921" flipH="1">
            <a:off x="4187112" y="1419906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349079">
            <a:off x="3289075" y="2179183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rot="349079">
            <a:off x="3289074" y="578458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20193" y="393700"/>
            <a:ext cx="388144" cy="1119568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3209309" y="101195"/>
            <a:ext cx="75007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 flipH="1">
            <a:off x="5792959" y="1114409"/>
            <a:ext cx="2459831" cy="1203722"/>
            <a:chOff x="5187951" y="1304132"/>
            <a:chExt cx="3278980" cy="1604168"/>
          </a:xfrm>
        </p:grpSpPr>
        <p:sp>
          <p:nvSpPr>
            <p:cNvPr id="11" name="Freeform 10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00964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Round Same Side Corner Rectangle 11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13" name="Freeform 12"/>
          <p:cNvSpPr/>
          <p:nvPr/>
        </p:nvSpPr>
        <p:spPr>
          <a:xfrm>
            <a:off x="4620192" y="1916891"/>
            <a:ext cx="406993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B7A1D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3185489" y="1684719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ound Single Corner Rectangle 14"/>
          <p:cNvSpPr/>
          <p:nvPr/>
        </p:nvSpPr>
        <p:spPr>
          <a:xfrm>
            <a:off x="5003574" y="393700"/>
            <a:ext cx="804863" cy="73660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6" name="Rectangle 15"/>
          <p:cNvSpPr/>
          <p:nvPr/>
        </p:nvSpPr>
        <p:spPr>
          <a:xfrm>
            <a:off x="5003574" y="1131536"/>
            <a:ext cx="804863" cy="791308"/>
          </a:xfrm>
          <a:prstGeom prst="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3574" y="1919272"/>
            <a:ext cx="804863" cy="8072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5082156" y="469091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>
                <a:solidFill>
                  <a:schemeClr val="bg1"/>
                </a:solidFill>
                <a:latin typeface="Verdana" pitchFamily="34" charset="0"/>
              </a:rPr>
              <a:t>01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5082156" y="126561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02</a:t>
            </a: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5082156" y="2081197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03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218011" y="3237294"/>
            <a:ext cx="20002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>
                <a:solidFill>
                  <a:srgbClr val="4C2F00"/>
                </a:solidFill>
                <a:latin typeface="Arial" charset="0"/>
              </a:rPr>
              <a:t>PowerPointDep.net - website cung cấp các mẫu thiết kế hàng đầu về PowerPoint.</a:t>
            </a:r>
          </a:p>
        </p:txBody>
      </p:sp>
      <p:sp>
        <p:nvSpPr>
          <p:cNvPr id="22" name="Freeform 21"/>
          <p:cNvSpPr/>
          <p:nvPr/>
        </p:nvSpPr>
        <p:spPr>
          <a:xfrm rot="21250921" flipH="1">
            <a:off x="4285934" y="3145122"/>
            <a:ext cx="3212647" cy="173218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algn="ctr" eaLnBrk="1" hangingPunct="1"/>
            <a:endParaRPr lang="en-US" sz="1050">
              <a:solidFill>
                <a:srgbClr val="FFFFFF"/>
              </a:solidFill>
            </a:endParaRPr>
          </a:p>
        </p:txBody>
      </p:sp>
      <p:grpSp>
        <p:nvGrpSpPr>
          <p:cNvPr id="24" name="Group 7"/>
          <p:cNvGrpSpPr>
            <a:grpSpLocks/>
          </p:cNvGrpSpPr>
          <p:nvPr/>
        </p:nvGrpSpPr>
        <p:grpSpPr bwMode="auto">
          <a:xfrm flipH="1">
            <a:off x="5790237" y="2732044"/>
            <a:ext cx="2459831" cy="1203722"/>
            <a:chOff x="5187951" y="1304132"/>
            <a:chExt cx="3278980" cy="1604168"/>
          </a:xfrm>
        </p:grpSpPr>
        <p:sp>
          <p:nvSpPr>
            <p:cNvPr id="25" name="Freeform 2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4621383" y="3514114"/>
            <a:ext cx="388144" cy="1202531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53C5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3185489" y="3287384"/>
            <a:ext cx="797719" cy="20716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4995834" y="2726710"/>
            <a:ext cx="804863" cy="807244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20" y="3530954"/>
            <a:ext cx="804863" cy="807244"/>
          </a:xfrm>
          <a:prstGeom prst="rect">
            <a:avLst/>
          </a:prstGeom>
          <a:solidFill>
            <a:srgbClr val="11AF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05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5" name="TextBox 26"/>
          <p:cNvSpPr txBox="1">
            <a:spLocks noChangeArrowheads="1"/>
          </p:cNvSpPr>
          <p:nvPr/>
        </p:nvSpPr>
        <p:spPr bwMode="auto">
          <a:xfrm>
            <a:off x="5090294" y="3746029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05</a:t>
            </a:r>
          </a:p>
        </p:txBody>
      </p:sp>
      <p:sp>
        <p:nvSpPr>
          <p:cNvPr id="36" name="TextBox 27"/>
          <p:cNvSpPr txBox="1">
            <a:spLocks noChangeArrowheads="1"/>
          </p:cNvSpPr>
          <p:nvPr/>
        </p:nvSpPr>
        <p:spPr bwMode="auto">
          <a:xfrm>
            <a:off x="5082955" y="449281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06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090294" y="2894482"/>
            <a:ext cx="67839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700" b="1" dirty="0">
                <a:solidFill>
                  <a:schemeClr val="bg1"/>
                </a:solidFill>
                <a:latin typeface="Verdana" pitchFamily="34" charset="0"/>
              </a:rPr>
              <a:t>04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951992" y="922026"/>
            <a:ext cx="14602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Plan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267929" y="1711862"/>
            <a:ext cx="18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Test Strategy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820716" y="2491200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Process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6399389" y="3325479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Cases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2864256" y="4115379"/>
            <a:ext cx="18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Test Report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3371" y="4855692"/>
            <a:ext cx="2540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lvl="0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Create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Test Report</a:t>
            </a:r>
          </a:p>
          <a:p>
            <a:endParaRPr lang="en-US" b="1" dirty="0" err="1" smtClean="0">
              <a:solidFill>
                <a:srgbClr val="C61F1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Shape 119"/>
          <p:cNvSpPr txBox="1">
            <a:spLocks/>
          </p:cNvSpPr>
          <p:nvPr/>
        </p:nvSpPr>
        <p:spPr>
          <a:xfrm>
            <a:off x="0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46" name="Shape 119"/>
          <p:cNvSpPr txBox="1">
            <a:spLocks/>
          </p:cNvSpPr>
          <p:nvPr/>
        </p:nvSpPr>
        <p:spPr>
          <a:xfrm rot="5400000">
            <a:off x="441858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" name="Shape 119"/>
          <p:cNvSpPr txBox="1">
            <a:spLocks/>
          </p:cNvSpPr>
          <p:nvPr/>
        </p:nvSpPr>
        <p:spPr>
          <a:xfrm rot="5400000">
            <a:off x="433796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Arc 47"/>
          <p:cNvSpPr/>
          <p:nvPr/>
        </p:nvSpPr>
        <p:spPr>
          <a:xfrm>
            <a:off x="8825071" y="4614546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 rot="21134408">
            <a:off x="8478897" y="4478733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24078" y="465493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4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19"/>
          <p:cNvSpPr txBox="1">
            <a:spLocks/>
          </p:cNvSpPr>
          <p:nvPr/>
        </p:nvSpPr>
        <p:spPr>
          <a:xfrm>
            <a:off x="2126820" y="1860905"/>
            <a:ext cx="6534550" cy="2846749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15900" dist="50800" dir="5400000" sx="109000" sy="109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19"/>
          <p:cNvSpPr txBox="1">
            <a:spLocks/>
          </p:cNvSpPr>
          <p:nvPr/>
        </p:nvSpPr>
        <p:spPr>
          <a:xfrm>
            <a:off x="2126820" y="708140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Test </a:t>
            </a: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6795" y="2631877"/>
            <a:ext cx="4337050" cy="238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8550" y="2034610"/>
            <a:ext cx="537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Base 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on Project Plan,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Project Schedule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, SRS to create Test </a:t>
            </a:r>
            <a:r>
              <a:rPr lang="en-US" sz="2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Plan including: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3241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591" y="2921367"/>
            <a:ext cx="6827205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Risks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contingencies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Features to be tested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Resources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Schedule</a:t>
            </a: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6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" name="Shape 784"/>
          <p:cNvGrpSpPr/>
          <p:nvPr/>
        </p:nvGrpSpPr>
        <p:grpSpPr>
          <a:xfrm>
            <a:off x="2294902" y="1412604"/>
            <a:ext cx="337796" cy="319873"/>
            <a:chOff x="5973900" y="318475"/>
            <a:chExt cx="401900" cy="380575"/>
          </a:xfrm>
        </p:grpSpPr>
        <p:sp>
          <p:nvSpPr>
            <p:cNvPr id="20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854"/>
          <p:cNvGrpSpPr/>
          <p:nvPr/>
        </p:nvGrpSpPr>
        <p:grpSpPr>
          <a:xfrm rot="756956">
            <a:off x="121205" y="2373713"/>
            <a:ext cx="1651844" cy="1852099"/>
            <a:chOff x="5233525" y="4954450"/>
            <a:chExt cx="538275" cy="516350"/>
          </a:xfrm>
        </p:grpSpPr>
        <p:sp>
          <p:nvSpPr>
            <p:cNvPr id="3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Arc 4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35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1825624" y="52625"/>
            <a:ext cx="5222876" cy="151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2800" dirty="0" smtClean="0">
                <a:solidFill>
                  <a:schemeClr val="tx1"/>
                </a:solidFill>
                <a:latin typeface="+mj-lt"/>
              </a:rPr>
              <a:t>Test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Environment and Tools</a:t>
            </a:r>
            <a:endParaRPr lang="en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343711" y="2319769"/>
            <a:ext cx="7099300" cy="1439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Microsoft </a:t>
            </a:r>
            <a:r>
              <a:rPr lang="en-US" b="1" dirty="0" smtClean="0">
                <a:solidFill>
                  <a:schemeClr val="tx1"/>
                </a:solidFill>
              </a:rPr>
              <a:t>Windows 10 Professional 64 bit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Google Chrome </a:t>
            </a:r>
            <a:r>
              <a:rPr lang="en-US" b="1" dirty="0" smtClean="0">
                <a:solidFill>
                  <a:schemeClr val="tx1"/>
                </a:solidFill>
              </a:rPr>
              <a:t>60.0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Microsoft </a:t>
            </a:r>
            <a:r>
              <a:rPr lang="en-US" b="1" dirty="0">
                <a:solidFill>
                  <a:schemeClr val="tx1"/>
                </a:solidFill>
              </a:rPr>
              <a:t>Office Word, Excel </a:t>
            </a:r>
            <a:r>
              <a:rPr lang="en-US" b="1" dirty="0" smtClean="0">
                <a:solidFill>
                  <a:schemeClr val="tx1"/>
                </a:solidFill>
              </a:rPr>
              <a:t>2016</a:t>
            </a:r>
            <a:endParaRPr lang="en-US" b="1" dirty="0">
              <a:solidFill>
                <a:schemeClr val="tx1"/>
              </a:solidFill>
            </a:endParaRPr>
          </a:p>
          <a:p>
            <a:pPr marL="171450" lvl="0" indent="-171450" algn="ctr" rtl="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endParaRPr lang="en"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2" y="1164345"/>
            <a:ext cx="796373" cy="799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89" y="2396481"/>
            <a:ext cx="763607" cy="763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92" y="3479326"/>
            <a:ext cx="976832" cy="976832"/>
          </a:xfrm>
          <a:prstGeom prst="rect">
            <a:avLst/>
          </a:prstGeom>
        </p:spPr>
      </p:pic>
      <p:sp>
        <p:nvSpPr>
          <p:cNvPr id="2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2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Arc 12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33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41"/>
          <p:cNvSpPr/>
          <p:nvPr/>
        </p:nvSpPr>
        <p:spPr>
          <a:xfrm>
            <a:off x="-23680" y="0"/>
            <a:ext cx="9167679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endParaRPr dirty="0"/>
          </a:p>
        </p:txBody>
      </p:sp>
      <p:sp>
        <p:nvSpPr>
          <p:cNvPr id="86" name="Freeform 85"/>
          <p:cNvSpPr/>
          <p:nvPr/>
        </p:nvSpPr>
        <p:spPr>
          <a:xfrm rot="349079">
            <a:off x="6302362" y="3600367"/>
            <a:ext cx="2414615" cy="1583606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rot="21250921" flipH="1">
            <a:off x="5423567" y="3664238"/>
            <a:ext cx="1777325" cy="1194007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933284 h 1709138"/>
              <a:gd name="connsiteX1" fmla="*/ 2410691 w 2410691"/>
              <a:gd name="connsiteY1" fmla="*/ 1709138 h 1709138"/>
              <a:gd name="connsiteX2" fmla="*/ 2192050 w 2410691"/>
              <a:gd name="connsiteY2" fmla="*/ 701220 h 1709138"/>
              <a:gd name="connsiteX3" fmla="*/ 1548133 w 2410691"/>
              <a:gd name="connsiteY3" fmla="*/ 60014 h 1709138"/>
              <a:gd name="connsiteX4" fmla="*/ 0 w 2410691"/>
              <a:gd name="connsiteY4" fmla="*/ 933284 h 1709138"/>
              <a:gd name="connsiteX0" fmla="*/ 0 w 2410691"/>
              <a:gd name="connsiteY0" fmla="*/ 980088 h 1755942"/>
              <a:gd name="connsiteX1" fmla="*/ 2410691 w 2410691"/>
              <a:gd name="connsiteY1" fmla="*/ 1755942 h 1755942"/>
              <a:gd name="connsiteX2" fmla="*/ 2192050 w 2410691"/>
              <a:gd name="connsiteY2" fmla="*/ 748024 h 1755942"/>
              <a:gd name="connsiteX3" fmla="*/ 1543412 w 2410691"/>
              <a:gd name="connsiteY3" fmla="*/ 48049 h 1755942"/>
              <a:gd name="connsiteX4" fmla="*/ 0 w 2410691"/>
              <a:gd name="connsiteY4" fmla="*/ 980088 h 1755942"/>
              <a:gd name="connsiteX0" fmla="*/ 0 w 2410691"/>
              <a:gd name="connsiteY0" fmla="*/ 1037439 h 1813293"/>
              <a:gd name="connsiteX1" fmla="*/ 2410691 w 2410691"/>
              <a:gd name="connsiteY1" fmla="*/ 1813293 h 1813293"/>
              <a:gd name="connsiteX2" fmla="*/ 2192050 w 2410691"/>
              <a:gd name="connsiteY2" fmla="*/ 805375 h 1813293"/>
              <a:gd name="connsiteX3" fmla="*/ 1543412 w 2410691"/>
              <a:gd name="connsiteY3" fmla="*/ 105400 h 1813293"/>
              <a:gd name="connsiteX4" fmla="*/ 0 w 2410691"/>
              <a:gd name="connsiteY4" fmla="*/ 1037439 h 181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813293">
                <a:moveTo>
                  <a:pt x="0" y="1037439"/>
                </a:moveTo>
                <a:cubicBezTo>
                  <a:pt x="910244" y="1059837"/>
                  <a:pt x="1812867" y="1402275"/>
                  <a:pt x="2410691" y="1813293"/>
                </a:cubicBezTo>
                <a:lnTo>
                  <a:pt x="2192050" y="805375"/>
                </a:lnTo>
                <a:cubicBezTo>
                  <a:pt x="2107623" y="601165"/>
                  <a:pt x="1946926" y="331518"/>
                  <a:pt x="1543412" y="105400"/>
                </a:cubicBezTo>
                <a:cubicBezTo>
                  <a:pt x="1061696" y="-114351"/>
                  <a:pt x="505833" y="-71881"/>
                  <a:pt x="0" y="1037439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122773" y="77579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117524" y="130947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1" name="Group 7"/>
          <p:cNvGrpSpPr>
            <a:grpSpLocks/>
          </p:cNvGrpSpPr>
          <p:nvPr/>
        </p:nvGrpSpPr>
        <p:grpSpPr bwMode="auto">
          <a:xfrm>
            <a:off x="4582271" y="767146"/>
            <a:ext cx="264654" cy="1867335"/>
            <a:chOff x="3185160" y="2880450"/>
            <a:chExt cx="1027271" cy="3587025"/>
          </a:xfrm>
        </p:grpSpPr>
        <p:sp>
          <p:nvSpPr>
            <p:cNvPr id="93" name="Freeform 92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96" name="Freeform 95"/>
          <p:cNvSpPr/>
          <p:nvPr/>
        </p:nvSpPr>
        <p:spPr>
          <a:xfrm>
            <a:off x="4118687" y="184343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42595" y="374518"/>
            <a:ext cx="2682988" cy="2229134"/>
            <a:chOff x="4210047" y="2112819"/>
            <a:chExt cx="2801600" cy="4355610"/>
          </a:xfrm>
        </p:grpSpPr>
        <p:sp>
          <p:nvSpPr>
            <p:cNvPr id="99" name="Freeform 98"/>
            <p:cNvSpPr/>
            <p:nvPr/>
          </p:nvSpPr>
          <p:spPr>
            <a:xfrm>
              <a:off x="4210047" y="2112819"/>
              <a:ext cx="2801600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4210049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3" name="TextBox 21"/>
          <p:cNvSpPr txBox="1">
            <a:spLocks noChangeArrowheads="1"/>
          </p:cNvSpPr>
          <p:nvPr/>
        </p:nvSpPr>
        <p:spPr bwMode="auto">
          <a:xfrm>
            <a:off x="4221948" y="772259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7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4" name="TextBox 22"/>
          <p:cNvSpPr txBox="1">
            <a:spLocks noChangeArrowheads="1"/>
          </p:cNvSpPr>
          <p:nvPr/>
        </p:nvSpPr>
        <p:spPr bwMode="auto">
          <a:xfrm>
            <a:off x="4245981" y="1309190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6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4182429" y="1855328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5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13" name="Rectangle 29"/>
          <p:cNvSpPr>
            <a:spLocks noChangeArrowheads="1"/>
          </p:cNvSpPr>
          <p:nvPr/>
        </p:nvSpPr>
        <p:spPr bwMode="auto">
          <a:xfrm rot="20715872">
            <a:off x="4758130" y="593188"/>
            <a:ext cx="23641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質問と回答</a:t>
            </a:r>
            <a:endParaRPr lang="en-US" sz="12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8" name="Rectangle 29"/>
          <p:cNvSpPr>
            <a:spLocks noChangeArrowheads="1"/>
          </p:cNvSpPr>
          <p:nvPr/>
        </p:nvSpPr>
        <p:spPr bwMode="auto">
          <a:xfrm rot="20687754">
            <a:off x="4092607" y="1288442"/>
            <a:ext cx="32921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8288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 - 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デモ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29"/>
          <p:cNvSpPr>
            <a:spLocks noChangeArrowheads="1"/>
          </p:cNvSpPr>
          <p:nvPr/>
        </p:nvSpPr>
        <p:spPr bwMode="auto">
          <a:xfrm rot="20728494">
            <a:off x="4211956" y="1650103"/>
            <a:ext cx="2895621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  <a:p>
            <a:pPr algn="ctr"/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テス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ト</a:t>
            </a:r>
            <a: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4112701" y="2364359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4119415" y="2899260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Freeform 146"/>
          <p:cNvSpPr/>
          <p:nvPr/>
        </p:nvSpPr>
        <p:spPr>
          <a:xfrm>
            <a:off x="4118433" y="3435057"/>
            <a:ext cx="475121" cy="534900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B23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8" name="Group 7"/>
          <p:cNvGrpSpPr>
            <a:grpSpLocks/>
          </p:cNvGrpSpPr>
          <p:nvPr/>
        </p:nvGrpSpPr>
        <p:grpSpPr bwMode="auto">
          <a:xfrm>
            <a:off x="4585667" y="2351360"/>
            <a:ext cx="264654" cy="2405359"/>
            <a:chOff x="3185160" y="1851503"/>
            <a:chExt cx="1027271" cy="4615972"/>
          </a:xfrm>
        </p:grpSpPr>
        <p:sp>
          <p:nvSpPr>
            <p:cNvPr id="149" name="Freeform 148"/>
            <p:cNvSpPr/>
            <p:nvPr/>
          </p:nvSpPr>
          <p:spPr>
            <a:xfrm>
              <a:off x="3185160" y="1851503"/>
              <a:ext cx="1024328" cy="153707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7C71C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85160" y="2880450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3185160" y="3904634"/>
              <a:ext cx="1027271" cy="1535482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3185160" y="4931994"/>
              <a:ext cx="1027271" cy="153548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003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3" name="Freeform 152"/>
          <p:cNvSpPr/>
          <p:nvPr/>
        </p:nvSpPr>
        <p:spPr>
          <a:xfrm>
            <a:off x="4127313" y="3963314"/>
            <a:ext cx="475121" cy="534901"/>
          </a:xfrm>
          <a:custGeom>
            <a:avLst/>
            <a:gdLst>
              <a:gd name="connsiteX0" fmla="*/ 0 w 1043940"/>
              <a:gd name="connsiteY0" fmla="*/ 0 h 1021080"/>
              <a:gd name="connsiteX1" fmla="*/ 1043940 w 1043940"/>
              <a:gd name="connsiteY1" fmla="*/ 0 h 1021080"/>
              <a:gd name="connsiteX2" fmla="*/ 1043940 w 1043940"/>
              <a:gd name="connsiteY2" fmla="*/ 1021080 h 1021080"/>
              <a:gd name="connsiteX3" fmla="*/ 7620 w 1043940"/>
              <a:gd name="connsiteY3" fmla="*/ 1021080 h 1021080"/>
              <a:gd name="connsiteX4" fmla="*/ 266700 w 1043940"/>
              <a:gd name="connsiteY4" fmla="*/ 510540 h 1021080"/>
              <a:gd name="connsiteX5" fmla="*/ 0 w 1043940"/>
              <a:gd name="connsiteY5" fmla="*/ 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940" h="1021080">
                <a:moveTo>
                  <a:pt x="0" y="0"/>
                </a:moveTo>
                <a:lnTo>
                  <a:pt x="1043940" y="0"/>
                </a:lnTo>
                <a:lnTo>
                  <a:pt x="1043940" y="1021080"/>
                </a:lnTo>
                <a:lnTo>
                  <a:pt x="7620" y="1021080"/>
                </a:lnTo>
                <a:lnTo>
                  <a:pt x="266700" y="510540"/>
                </a:lnTo>
                <a:lnTo>
                  <a:pt x="0" y="0"/>
                </a:lnTo>
                <a:close/>
              </a:path>
            </a:pathLst>
          </a:cu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4" name="Group 24"/>
          <p:cNvGrpSpPr>
            <a:grpSpLocks/>
          </p:cNvGrpSpPr>
          <p:nvPr/>
        </p:nvGrpSpPr>
        <p:grpSpPr bwMode="auto">
          <a:xfrm>
            <a:off x="4846925" y="1819282"/>
            <a:ext cx="3051914" cy="2911133"/>
            <a:chOff x="4210047" y="838200"/>
            <a:chExt cx="3330576" cy="5630229"/>
          </a:xfrm>
        </p:grpSpPr>
        <p:sp>
          <p:nvSpPr>
            <p:cNvPr id="155" name="Freeform 154"/>
            <p:cNvSpPr/>
            <p:nvPr/>
          </p:nvSpPr>
          <p:spPr>
            <a:xfrm>
              <a:off x="4210048" y="838200"/>
              <a:ext cx="3330575" cy="2550825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210047" y="2112819"/>
              <a:ext cx="2801601" cy="230320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4210050" y="3395375"/>
              <a:ext cx="2292220" cy="2046057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4210049" y="4679517"/>
              <a:ext cx="1792633" cy="1788912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906463 h 1933576"/>
                <a:gd name="connsiteX1" fmla="*/ 0 w 2801938"/>
                <a:gd name="connsiteY1" fmla="*/ 1933576 h 1933576"/>
                <a:gd name="connsiteX2" fmla="*/ 2565400 w 2801938"/>
                <a:gd name="connsiteY2" fmla="*/ 654051 h 1933576"/>
                <a:gd name="connsiteX3" fmla="*/ 2801938 w 2801938"/>
                <a:gd name="connsiteY3" fmla="*/ 0 h 1933576"/>
                <a:gd name="connsiteX4" fmla="*/ 1541463 w 2801938"/>
                <a:gd name="connsiteY4" fmla="*/ 144463 h 1933576"/>
                <a:gd name="connsiteX5" fmla="*/ 0 w 2801938"/>
                <a:gd name="connsiteY5" fmla="*/ 906463 h 1933576"/>
                <a:gd name="connsiteX0" fmla="*/ 0 w 2565400"/>
                <a:gd name="connsiteY0" fmla="*/ 762000 h 1789113"/>
                <a:gd name="connsiteX1" fmla="*/ 0 w 2565400"/>
                <a:gd name="connsiteY1" fmla="*/ 1789113 h 1789113"/>
                <a:gd name="connsiteX2" fmla="*/ 2565400 w 2565400"/>
                <a:gd name="connsiteY2" fmla="*/ 509588 h 1789113"/>
                <a:gd name="connsiteX3" fmla="*/ 1792288 w 2565400"/>
                <a:gd name="connsiteY3" fmla="*/ 374649 h 1789113"/>
                <a:gd name="connsiteX4" fmla="*/ 1541463 w 2565400"/>
                <a:gd name="connsiteY4" fmla="*/ 0 h 1789113"/>
                <a:gd name="connsiteX5" fmla="*/ 0 w 2565400"/>
                <a:gd name="connsiteY5" fmla="*/ 762000 h 1789113"/>
                <a:gd name="connsiteX0" fmla="*/ 0 w 1792288"/>
                <a:gd name="connsiteY0" fmla="*/ 762000 h 1789113"/>
                <a:gd name="connsiteX1" fmla="*/ 0 w 1792288"/>
                <a:gd name="connsiteY1" fmla="*/ 1789113 h 1789113"/>
                <a:gd name="connsiteX2" fmla="*/ 1531938 w 1792288"/>
                <a:gd name="connsiteY2" fmla="*/ 1028701 h 1789113"/>
                <a:gd name="connsiteX3" fmla="*/ 1792288 w 1792288"/>
                <a:gd name="connsiteY3" fmla="*/ 374649 h 1789113"/>
                <a:gd name="connsiteX4" fmla="*/ 1541463 w 1792288"/>
                <a:gd name="connsiteY4" fmla="*/ 0 h 1789113"/>
                <a:gd name="connsiteX5" fmla="*/ 0 w 1792288"/>
                <a:gd name="connsiteY5" fmla="*/ 762000 h 178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288" h="1789113">
                  <a:moveTo>
                    <a:pt x="0" y="762000"/>
                  </a:moveTo>
                  <a:lnTo>
                    <a:pt x="0" y="1789113"/>
                  </a:lnTo>
                  <a:lnTo>
                    <a:pt x="1531938" y="1028701"/>
                  </a:lnTo>
                  <a:lnTo>
                    <a:pt x="1792288" y="374649"/>
                  </a:lnTo>
                  <a:lnTo>
                    <a:pt x="1541463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436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4172347" y="2385587"/>
            <a:ext cx="249835" cy="5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4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4206852" y="2921815"/>
            <a:ext cx="249835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3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1" name="TextBox 22"/>
          <p:cNvSpPr txBox="1">
            <a:spLocks noChangeArrowheads="1"/>
          </p:cNvSpPr>
          <p:nvPr/>
        </p:nvSpPr>
        <p:spPr bwMode="auto">
          <a:xfrm>
            <a:off x="4278347" y="3496341"/>
            <a:ext cx="457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2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4232348" y="3973191"/>
            <a:ext cx="315973" cy="46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1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3" name="Rectangle 29"/>
          <p:cNvSpPr>
            <a:spLocks noChangeArrowheads="1"/>
          </p:cNvSpPr>
          <p:nvPr/>
        </p:nvSpPr>
        <p:spPr bwMode="auto">
          <a:xfrm rot="20618982">
            <a:off x="4782555" y="1916965"/>
            <a:ext cx="23641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Design Description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ソフトウェア </a:t>
            </a: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設計書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4" name="Rectangle 29"/>
          <p:cNvSpPr>
            <a:spLocks noChangeArrowheads="1"/>
          </p:cNvSpPr>
          <p:nvPr/>
        </p:nvSpPr>
        <p:spPr bwMode="auto">
          <a:xfrm rot="20636337">
            <a:off x="4389945" y="2825056"/>
            <a:ext cx="329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algn="ctr" eaLnBrk="1" hangingPunct="1"/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件仕様書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5" name="Rectangle 29"/>
          <p:cNvSpPr>
            <a:spLocks noChangeArrowheads="1"/>
          </p:cNvSpPr>
          <p:nvPr/>
        </p:nvSpPr>
        <p:spPr bwMode="auto">
          <a:xfrm rot="20678003">
            <a:off x="4492761" y="3411296"/>
            <a:ext cx="2925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</a:t>
            </a:r>
          </a:p>
          <a:p>
            <a:pPr algn="ctr" eaLnBrk="1" hangingPunct="1"/>
            <a:r>
              <a:rPr lang="ja-JP" alt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sz="1200" b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6" name="Rectangle 29"/>
          <p:cNvSpPr>
            <a:spLocks noChangeArrowheads="1"/>
          </p:cNvSpPr>
          <p:nvPr/>
        </p:nvSpPr>
        <p:spPr bwMode="auto">
          <a:xfrm rot="20656464">
            <a:off x="4394054" y="4029595"/>
            <a:ext cx="2364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lvl="0" algn="ctr" eaLnBrk="1" hangingPunct="1"/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ja-JP" altLang="en-US" sz="1200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r>
              <a:rPr lang="ja-JP" altLang="en-US" sz="12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" sz="12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7" name="Shape 142"/>
          <p:cNvSpPr txBox="1">
            <a:spLocks/>
          </p:cNvSpPr>
          <p:nvPr/>
        </p:nvSpPr>
        <p:spPr>
          <a:xfrm>
            <a:off x="136389" y="514144"/>
            <a:ext cx="3898955" cy="1425466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</a:rPr>
              <a:t>Outlines </a:t>
            </a:r>
            <a:endParaRPr lang="en" sz="48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4800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4800" dirty="0">
                <a:solidFill>
                  <a:schemeClr val="bg1"/>
                </a:solidFill>
                <a:latin typeface="Sketch Gothic" panose="02000506040000020004" pitchFamily="50" charset="0"/>
              </a:rPr>
              <a:t>ウトライン</a:t>
            </a:r>
            <a:endParaRPr lang="en" sz="4800" dirty="0">
              <a:solidFill>
                <a:schemeClr val="bg1"/>
              </a:solidFill>
            </a:endParaRPr>
          </a:p>
        </p:txBody>
      </p:sp>
      <p:sp>
        <p:nvSpPr>
          <p:cNvPr id="53" name="Freeform 105"/>
          <p:cNvSpPr>
            <a:spLocks noChangeArrowheads="1"/>
          </p:cNvSpPr>
          <p:nvPr/>
        </p:nvSpPr>
        <p:spPr bwMode="auto">
          <a:xfrm>
            <a:off x="1194102" y="2326522"/>
            <a:ext cx="1782571" cy="1782433"/>
          </a:xfrm>
          <a:custGeom>
            <a:avLst/>
            <a:gdLst>
              <a:gd name="T0" fmla="*/ 601 w 602"/>
              <a:gd name="T1" fmla="*/ 304 h 573"/>
              <a:gd name="T2" fmla="*/ 601 w 602"/>
              <a:gd name="T3" fmla="*/ 304 h 573"/>
              <a:gd name="T4" fmla="*/ 573 w 602"/>
              <a:gd name="T5" fmla="*/ 332 h 573"/>
              <a:gd name="T6" fmla="*/ 559 w 602"/>
              <a:gd name="T7" fmla="*/ 325 h 573"/>
              <a:gd name="T8" fmla="*/ 559 w 602"/>
              <a:gd name="T9" fmla="*/ 325 h 573"/>
              <a:gd name="T10" fmla="*/ 304 w 602"/>
              <a:gd name="T11" fmla="*/ 71 h 573"/>
              <a:gd name="T12" fmla="*/ 304 w 602"/>
              <a:gd name="T13" fmla="*/ 71 h 573"/>
              <a:gd name="T14" fmla="*/ 304 w 602"/>
              <a:gd name="T15" fmla="*/ 71 h 573"/>
              <a:gd name="T16" fmla="*/ 304 w 602"/>
              <a:gd name="T17" fmla="*/ 71 h 573"/>
              <a:gd name="T18" fmla="*/ 50 w 602"/>
              <a:gd name="T19" fmla="*/ 325 h 573"/>
              <a:gd name="T20" fmla="*/ 50 w 602"/>
              <a:gd name="T21" fmla="*/ 325 h 573"/>
              <a:gd name="T22" fmla="*/ 29 w 602"/>
              <a:gd name="T23" fmla="*/ 332 h 573"/>
              <a:gd name="T24" fmla="*/ 0 w 602"/>
              <a:gd name="T25" fmla="*/ 304 h 573"/>
              <a:gd name="T26" fmla="*/ 7 w 602"/>
              <a:gd name="T27" fmla="*/ 282 h 573"/>
              <a:gd name="T28" fmla="*/ 283 w 602"/>
              <a:gd name="T29" fmla="*/ 7 h 573"/>
              <a:gd name="T30" fmla="*/ 304 w 602"/>
              <a:gd name="T31" fmla="*/ 0 h 573"/>
              <a:gd name="T32" fmla="*/ 304 w 602"/>
              <a:gd name="T33" fmla="*/ 0 h 573"/>
              <a:gd name="T34" fmla="*/ 304 w 602"/>
              <a:gd name="T35" fmla="*/ 0 h 573"/>
              <a:gd name="T36" fmla="*/ 304 w 602"/>
              <a:gd name="T37" fmla="*/ 0 h 573"/>
              <a:gd name="T38" fmla="*/ 304 w 602"/>
              <a:gd name="T39" fmla="*/ 0 h 573"/>
              <a:gd name="T40" fmla="*/ 304 w 602"/>
              <a:gd name="T41" fmla="*/ 0 h 573"/>
              <a:gd name="T42" fmla="*/ 304 w 602"/>
              <a:gd name="T43" fmla="*/ 0 h 573"/>
              <a:gd name="T44" fmla="*/ 304 w 602"/>
              <a:gd name="T45" fmla="*/ 0 h 573"/>
              <a:gd name="T46" fmla="*/ 325 w 602"/>
              <a:gd name="T47" fmla="*/ 7 h 573"/>
              <a:gd name="T48" fmla="*/ 325 w 602"/>
              <a:gd name="T49" fmla="*/ 7 h 573"/>
              <a:gd name="T50" fmla="*/ 431 w 602"/>
              <a:gd name="T51" fmla="*/ 120 h 573"/>
              <a:gd name="T52" fmla="*/ 431 w 602"/>
              <a:gd name="T53" fmla="*/ 92 h 573"/>
              <a:gd name="T54" fmla="*/ 460 w 602"/>
              <a:gd name="T55" fmla="*/ 63 h 573"/>
              <a:gd name="T56" fmla="*/ 488 w 602"/>
              <a:gd name="T57" fmla="*/ 92 h 573"/>
              <a:gd name="T58" fmla="*/ 488 w 602"/>
              <a:gd name="T59" fmla="*/ 176 h 573"/>
              <a:gd name="T60" fmla="*/ 594 w 602"/>
              <a:gd name="T61" fmla="*/ 282 h 573"/>
              <a:gd name="T62" fmla="*/ 594 w 602"/>
              <a:gd name="T63" fmla="*/ 282 h 573"/>
              <a:gd name="T64" fmla="*/ 601 w 602"/>
              <a:gd name="T65" fmla="*/ 304 h 573"/>
              <a:gd name="T66" fmla="*/ 544 w 602"/>
              <a:gd name="T67" fmla="*/ 346 h 573"/>
              <a:gd name="T68" fmla="*/ 544 w 602"/>
              <a:gd name="T69" fmla="*/ 346 h 573"/>
              <a:gd name="T70" fmla="*/ 544 w 602"/>
              <a:gd name="T71" fmla="*/ 431 h 573"/>
              <a:gd name="T72" fmla="*/ 544 w 602"/>
              <a:gd name="T73" fmla="*/ 473 h 573"/>
              <a:gd name="T74" fmla="*/ 544 w 602"/>
              <a:gd name="T75" fmla="*/ 544 h 573"/>
              <a:gd name="T76" fmla="*/ 516 w 602"/>
              <a:gd name="T77" fmla="*/ 572 h 573"/>
              <a:gd name="T78" fmla="*/ 460 w 602"/>
              <a:gd name="T79" fmla="*/ 572 h 573"/>
              <a:gd name="T80" fmla="*/ 460 w 602"/>
              <a:gd name="T81" fmla="*/ 346 h 573"/>
              <a:gd name="T82" fmla="*/ 347 w 602"/>
              <a:gd name="T83" fmla="*/ 346 h 573"/>
              <a:gd name="T84" fmla="*/ 347 w 602"/>
              <a:gd name="T85" fmla="*/ 572 h 573"/>
              <a:gd name="T86" fmla="*/ 85 w 602"/>
              <a:gd name="T87" fmla="*/ 572 h 573"/>
              <a:gd name="T88" fmla="*/ 57 w 602"/>
              <a:gd name="T89" fmla="*/ 544 h 573"/>
              <a:gd name="T90" fmla="*/ 57 w 602"/>
              <a:gd name="T91" fmla="*/ 473 h 573"/>
              <a:gd name="T92" fmla="*/ 57 w 602"/>
              <a:gd name="T93" fmla="*/ 431 h 573"/>
              <a:gd name="T94" fmla="*/ 57 w 602"/>
              <a:gd name="T95" fmla="*/ 346 h 573"/>
              <a:gd name="T96" fmla="*/ 304 w 602"/>
              <a:gd name="T97" fmla="*/ 106 h 573"/>
              <a:gd name="T98" fmla="*/ 544 w 602"/>
              <a:gd name="T99" fmla="*/ 346 h 573"/>
              <a:gd name="T100" fmla="*/ 255 w 602"/>
              <a:gd name="T101" fmla="*/ 346 h 573"/>
              <a:gd name="T102" fmla="*/ 255 w 602"/>
              <a:gd name="T103" fmla="*/ 346 h 573"/>
              <a:gd name="T104" fmla="*/ 142 w 602"/>
              <a:gd name="T105" fmla="*/ 346 h 573"/>
              <a:gd name="T106" fmla="*/ 142 w 602"/>
              <a:gd name="T107" fmla="*/ 459 h 573"/>
              <a:gd name="T108" fmla="*/ 255 w 602"/>
              <a:gd name="T109" fmla="*/ 459 h 573"/>
              <a:gd name="T110" fmla="*/ 255 w 602"/>
              <a:gd name="T111" fmla="*/ 346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lnTo>
                  <a:pt x="559" y="325"/>
                </a:lnTo>
                <a:cubicBezTo>
                  <a:pt x="304" y="71"/>
                  <a:pt x="304" y="71"/>
                  <a:pt x="304" y="71"/>
                </a:cubicBezTo>
                <a:lnTo>
                  <a:pt x="304" y="71"/>
                </a:lnTo>
                <a:lnTo>
                  <a:pt x="304" y="71"/>
                </a:lnTo>
                <a:lnTo>
                  <a:pt x="304" y="71"/>
                </a:lnTo>
                <a:cubicBezTo>
                  <a:pt x="50" y="325"/>
                  <a:pt x="50" y="325"/>
                  <a:pt x="50" y="325"/>
                </a:cubicBezTo>
                <a:lnTo>
                  <a:pt x="50" y="325"/>
                </a:ln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lnTo>
                  <a:pt x="304" y="0"/>
                </a:lnTo>
                <a:cubicBezTo>
                  <a:pt x="311" y="0"/>
                  <a:pt x="318" y="7"/>
                  <a:pt x="325" y="7"/>
                </a:cubicBezTo>
                <a:lnTo>
                  <a:pt x="325" y="7"/>
                </a:ln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lnTo>
                  <a:pt x="594" y="282"/>
                </a:ln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Arc 53"/>
          <p:cNvSpPr/>
          <p:nvPr/>
        </p:nvSpPr>
        <p:spPr>
          <a:xfrm>
            <a:off x="8840913" y="4585074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8440220" y="4451512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56860" y="4602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</a:t>
            </a:r>
            <a:r>
              <a:rPr lang="en-US" sz="2000" b="1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132" y="345774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a typeface="Times New Roman" panose="02020603050405020304" pitchFamily="18" charset="0"/>
              </a:rPr>
              <a:t>V-Model</a:t>
            </a:r>
            <a:endParaRPr lang="en-US" sz="3600" b="1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2" y="1220952"/>
            <a:ext cx="5961668" cy="37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8" y="4104075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(FPT University’s SWQ Curriculum)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2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8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Shape 119"/>
          <p:cNvSpPr txBox="1">
            <a:spLocks/>
          </p:cNvSpPr>
          <p:nvPr/>
        </p:nvSpPr>
        <p:spPr>
          <a:xfrm>
            <a:off x="1778115" y="371719"/>
            <a:ext cx="2556618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Test Process</a:t>
            </a: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Arc 20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3</a:t>
            </a:r>
            <a:r>
              <a:rPr lang="en-US" b="1" dirty="0" smtClean="0">
                <a:solidFill>
                  <a:srgbClr val="44C7FF"/>
                </a:solidFill>
              </a:rPr>
              <a:t>2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9" y="1625688"/>
            <a:ext cx="6829091" cy="30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468" y="4734986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FPT </a:t>
            </a:r>
            <a:r>
              <a:rPr lang="en-US" b="1" dirty="0" smtClean="0"/>
              <a:t>Software’s </a:t>
            </a:r>
            <a:r>
              <a:rPr lang="en-US" b="1" dirty="0" smtClean="0"/>
              <a:t>Testing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7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2248003" y="846743"/>
            <a:ext cx="4419075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            Test Case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2325283" y="936142"/>
            <a:ext cx="507924" cy="546101"/>
          </a:xfrm>
          <a:custGeom>
            <a:avLst/>
            <a:gdLst>
              <a:gd name="T0" fmla="*/ 579 w 608"/>
              <a:gd name="T1" fmla="*/ 566 h 567"/>
              <a:gd name="T2" fmla="*/ 579 w 608"/>
              <a:gd name="T3" fmla="*/ 566 h 567"/>
              <a:gd name="T4" fmla="*/ 28 w 608"/>
              <a:gd name="T5" fmla="*/ 566 h 567"/>
              <a:gd name="T6" fmla="*/ 0 w 608"/>
              <a:gd name="T7" fmla="*/ 537 h 567"/>
              <a:gd name="T8" fmla="*/ 28 w 608"/>
              <a:gd name="T9" fmla="*/ 509 h 567"/>
              <a:gd name="T10" fmla="*/ 579 w 608"/>
              <a:gd name="T11" fmla="*/ 509 h 567"/>
              <a:gd name="T12" fmla="*/ 607 w 608"/>
              <a:gd name="T13" fmla="*/ 537 h 567"/>
              <a:gd name="T14" fmla="*/ 579 w 608"/>
              <a:gd name="T15" fmla="*/ 566 h 567"/>
              <a:gd name="T16" fmla="*/ 459 w 608"/>
              <a:gd name="T17" fmla="*/ 149 h 567"/>
              <a:gd name="T18" fmla="*/ 459 w 608"/>
              <a:gd name="T19" fmla="*/ 149 h 567"/>
              <a:gd name="T20" fmla="*/ 381 w 608"/>
              <a:gd name="T21" fmla="*/ 71 h 567"/>
              <a:gd name="T22" fmla="*/ 445 w 608"/>
              <a:gd name="T23" fmla="*/ 7 h 567"/>
              <a:gd name="T24" fmla="*/ 480 w 608"/>
              <a:gd name="T25" fmla="*/ 7 h 567"/>
              <a:gd name="T26" fmla="*/ 523 w 608"/>
              <a:gd name="T27" fmla="*/ 50 h 567"/>
              <a:gd name="T28" fmla="*/ 523 w 608"/>
              <a:gd name="T29" fmla="*/ 92 h 567"/>
              <a:gd name="T30" fmla="*/ 459 w 608"/>
              <a:gd name="T31" fmla="*/ 149 h 567"/>
              <a:gd name="T32" fmla="*/ 205 w 608"/>
              <a:gd name="T33" fmla="*/ 410 h 567"/>
              <a:gd name="T34" fmla="*/ 205 w 608"/>
              <a:gd name="T35" fmla="*/ 410 h 567"/>
              <a:gd name="T36" fmla="*/ 127 w 608"/>
              <a:gd name="T37" fmla="*/ 325 h 567"/>
              <a:gd name="T38" fmla="*/ 360 w 608"/>
              <a:gd name="T39" fmla="*/ 92 h 567"/>
              <a:gd name="T40" fmla="*/ 445 w 608"/>
              <a:gd name="T41" fmla="*/ 170 h 567"/>
              <a:gd name="T42" fmla="*/ 205 w 608"/>
              <a:gd name="T43" fmla="*/ 410 h 567"/>
              <a:gd name="T44" fmla="*/ 77 w 608"/>
              <a:gd name="T45" fmla="*/ 453 h 567"/>
              <a:gd name="T46" fmla="*/ 77 w 608"/>
              <a:gd name="T47" fmla="*/ 453 h 567"/>
              <a:gd name="T48" fmla="*/ 106 w 608"/>
              <a:gd name="T49" fmla="*/ 347 h 567"/>
              <a:gd name="T50" fmla="*/ 183 w 608"/>
              <a:gd name="T51" fmla="*/ 424 h 567"/>
              <a:gd name="T52" fmla="*/ 77 w 608"/>
              <a:gd name="T53" fmla="*/ 453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797582" y="2336725"/>
            <a:ext cx="4581525" cy="1555750"/>
            <a:chOff x="1739442" y="4403725"/>
            <a:chExt cx="4951869" cy="1680321"/>
          </a:xfrm>
        </p:grpSpPr>
        <p:sp>
          <p:nvSpPr>
            <p:cNvPr id="83" name="Rectangle 82"/>
            <p:cNvSpPr/>
            <p:nvPr/>
          </p:nvSpPr>
          <p:spPr>
            <a:xfrm>
              <a:off x="2209578" y="4403725"/>
              <a:ext cx="4481733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508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0800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2237320" y="1910647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825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TextBox 21"/>
          <p:cNvSpPr txBox="1"/>
          <p:nvPr/>
        </p:nvSpPr>
        <p:spPr>
          <a:xfrm>
            <a:off x="2418775" y="2300200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10379" y="2445311"/>
            <a:ext cx="2945689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ntegration Test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ase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2531800" y="2779379"/>
            <a:ext cx="3847307" cy="1993899"/>
            <a:chOff x="3125286" y="4883150"/>
            <a:chExt cx="4157155" cy="2155097"/>
          </a:xfrm>
        </p:grpSpPr>
        <p:sp>
          <p:nvSpPr>
            <p:cNvPr id="80" name="Rectangle 79"/>
            <p:cNvSpPr/>
            <p:nvPr/>
          </p:nvSpPr>
          <p:spPr>
            <a:xfrm>
              <a:off x="3619307" y="5349859"/>
              <a:ext cx="3663134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53975">
              <a:solidFill>
                <a:srgbClr val="FFFFFF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539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7" name="TextBox 22"/>
          <p:cNvSpPr txBox="1"/>
          <p:nvPr/>
        </p:nvSpPr>
        <p:spPr>
          <a:xfrm>
            <a:off x="3213633" y="3169271"/>
            <a:ext cx="580492" cy="481779"/>
          </a:xfrm>
          <a:prstGeom prst="rect">
            <a:avLst/>
          </a:prstGeom>
          <a:noFill/>
        </p:spPr>
        <p:txBody>
          <a:bodyPr wrap="none" numCol="1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990389" y="3383847"/>
            <a:ext cx="2371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itchFamily="18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2000" b="1" dirty="0" smtClean="0">
                <a:solidFill>
                  <a:srgbClr val="242424"/>
                </a:solidFill>
                <a:latin typeface="Arial" charset="0"/>
              </a:rPr>
              <a:t>System Test Case</a:t>
            </a:r>
            <a:endParaRPr lang="en-US" sz="2000" b="1" dirty="0">
              <a:solidFill>
                <a:srgbClr val="242424"/>
              </a:solidFill>
              <a:latin typeface="Arial" charset="0"/>
            </a:endParaRPr>
          </a:p>
        </p:txBody>
      </p:sp>
      <p:pic>
        <p:nvPicPr>
          <p:cNvPr id="87" name="Picture 86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 flipH="1">
            <a:off x="6667078" y="1746845"/>
            <a:ext cx="183090" cy="28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rc 2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37</a:t>
            </a:r>
            <a:endParaRPr lang="en-US" b="1" dirty="0">
              <a:solidFill>
                <a:srgbClr val="44C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3425825" y="301625"/>
            <a:ext cx="5718175" cy="5032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THIS IS A SLIDE TITLE</a:t>
            </a:r>
            <a:endParaRPr lang="en" dirty="0"/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903412" y="4391174"/>
            <a:ext cx="2781301" cy="5671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Case Sample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3</a:t>
            </a:r>
            <a:r>
              <a:rPr lang="en-US" b="1" dirty="0">
                <a:solidFill>
                  <a:srgbClr val="44C7FF"/>
                </a:solidFill>
              </a:rPr>
              <a:t>8</a:t>
            </a: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51453"/>
            <a:ext cx="6389688" cy="407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7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19"/>
          <p:cNvSpPr txBox="1">
            <a:spLocks/>
          </p:cNvSpPr>
          <p:nvPr/>
        </p:nvSpPr>
        <p:spPr>
          <a:xfrm>
            <a:off x="1562986" y="4367443"/>
            <a:ext cx="2328826" cy="467833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Defect bug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Arc 9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41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338124"/>
            <a:ext cx="7388181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2345" y="4611322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Integration Test Report</a:t>
            </a:r>
            <a:endParaRPr lang="en-US" b="1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/>
          <a:stretch>
            <a:fillRect/>
          </a:stretch>
        </p:blipFill>
        <p:spPr bwMode="auto">
          <a:xfrm>
            <a:off x="1387572" y="1601396"/>
            <a:ext cx="7908828" cy="29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0481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>
            <a:spLocks/>
          </p:cNvSpPr>
          <p:nvPr/>
        </p:nvSpPr>
        <p:spPr>
          <a:xfrm>
            <a:off x="-2" y="0"/>
            <a:ext cx="1435101" cy="1193029"/>
          </a:xfrm>
          <a:prstGeom prst="flowChartOffpageConnector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338124"/>
            <a:ext cx="143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Bebas Neue" charset="0"/>
              </a:rPr>
              <a:t>Testing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Bebas Neue" charset="0"/>
            </a:endParaRPr>
          </a:p>
          <a:p>
            <a:pPr algn="ctr"/>
            <a:endParaRPr lang="en-US" sz="2000" dirty="0"/>
          </a:p>
        </p:txBody>
      </p:sp>
      <p:sp>
        <p:nvSpPr>
          <p:cNvPr id="15" name="Shape 119"/>
          <p:cNvSpPr txBox="1">
            <a:spLocks/>
          </p:cNvSpPr>
          <p:nvPr/>
        </p:nvSpPr>
        <p:spPr>
          <a:xfrm>
            <a:off x="3705521" y="596514"/>
            <a:ext cx="2724466" cy="674291"/>
          </a:xfrm>
          <a:prstGeom prst="homePlate">
            <a:avLst/>
          </a:prstGeom>
          <a:solidFill>
            <a:srgbClr val="00BEF2">
              <a:alpha val="86000"/>
            </a:srgbClr>
          </a:solidFill>
          <a:ln>
            <a:noFill/>
          </a:ln>
          <a:effectLst>
            <a:outerShdw blurRad="241300" dist="50800" dir="5400000" sx="115000" sy="115000" algn="ctr" rotWithShape="0">
              <a:srgbClr val="000000">
                <a:alpha val="43137"/>
              </a:srgbClr>
            </a:outerShdw>
          </a:effectLst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Test Report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Arc 8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43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80" y="1490151"/>
            <a:ext cx="7937020" cy="305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19"/>
          <p:cNvSpPr txBox="1">
            <a:spLocks/>
          </p:cNvSpPr>
          <p:nvPr/>
        </p:nvSpPr>
        <p:spPr>
          <a:xfrm rot="5400000">
            <a:off x="441856" y="570682"/>
            <a:ext cx="551383" cy="1435102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19"/>
          <p:cNvSpPr txBox="1">
            <a:spLocks/>
          </p:cNvSpPr>
          <p:nvPr/>
        </p:nvSpPr>
        <p:spPr>
          <a:xfrm rot="5400000">
            <a:off x="433794" y="909339"/>
            <a:ext cx="567514" cy="1435101"/>
          </a:xfrm>
          <a:prstGeom prst="chevron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4645" y="464648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a typeface="Times New Roman" panose="02020603050405020304" pitchFamily="18" charset="0"/>
              </a:rPr>
              <a:t>System Test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72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893618" y="1623248"/>
            <a:ext cx="3060700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268057" y="61608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デ</a:t>
            </a:r>
            <a:r>
              <a:rPr lang="ja-JP" altLang="en-US" sz="3200" b="1" dirty="0">
                <a:solidFill>
                  <a:srgbClr val="00BEF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モ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28" name="Shape 528"/>
          <p:cNvSpPr/>
          <p:nvPr/>
        </p:nvSpPr>
        <p:spPr>
          <a:xfrm>
            <a:off x="5465868" y="1786137"/>
            <a:ext cx="652135" cy="363343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8"/>
          <p:cNvSpPr/>
          <p:nvPr/>
        </p:nvSpPr>
        <p:spPr>
          <a:xfrm>
            <a:off x="6508513" y="1967809"/>
            <a:ext cx="1113250" cy="57834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91"/>
          <p:cNvGrpSpPr/>
          <p:nvPr/>
        </p:nvGrpSpPr>
        <p:grpSpPr>
          <a:xfrm>
            <a:off x="7289531" y="1451480"/>
            <a:ext cx="722741" cy="631506"/>
            <a:chOff x="5926225" y="921350"/>
            <a:chExt cx="517800" cy="504350"/>
          </a:xfrm>
        </p:grpSpPr>
        <p:sp>
          <p:nvSpPr>
            <p:cNvPr id="31" name="Shape 39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9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Arc 15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46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34" y="2761214"/>
            <a:ext cx="1450804" cy="14508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5" y="3413879"/>
            <a:ext cx="955963" cy="955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3" y="3098380"/>
            <a:ext cx="1113638" cy="11136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22" y="3098380"/>
            <a:ext cx="1113638" cy="1113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32" y="3062478"/>
            <a:ext cx="1113638" cy="11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3414" y="47132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7FF"/>
                </a:solidFill>
              </a:rPr>
              <a:t>48</a:t>
            </a:r>
            <a:endParaRPr lang="en-US" b="1" dirty="0">
              <a:solidFill>
                <a:srgbClr val="44C7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1" y="-176645"/>
            <a:ext cx="9153002" cy="549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83" y="1153391"/>
            <a:ext cx="7640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Thanks for watching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warmly welcome to </a:t>
            </a:r>
            <a:r>
              <a:rPr lang="en-US" sz="4000" b="1" dirty="0" err="1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AnhDuong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50800" dist="38100" dir="2700000" sx="101000" sy="101000" algn="tl">
                    <a:schemeClr val="bg1">
                      <a:alpha val="40000"/>
                    </a:schemeClr>
                  </a:outerShdw>
                </a:effectLst>
                <a:latin typeface=".VnTeknical" panose="020B7200000000000000" pitchFamily="34" charset="0"/>
              </a:rPr>
              <a:t> Hotel!</a:t>
            </a:r>
            <a:endParaRPr lang="en-US" sz="4000" b="1" dirty="0">
              <a:solidFill>
                <a:schemeClr val="tx1"/>
              </a:solidFill>
              <a:effectLst>
                <a:outerShdw blurRad="50800" dist="38100" dir="2700000" sx="101000" sy="101000" algn="tl">
                  <a:schemeClr val="bg1">
                    <a:alpha val="40000"/>
                  </a:schemeClr>
                </a:outerShdw>
              </a:effectLst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79319" y="1924862"/>
            <a:ext cx="3062288" cy="9620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353291" y="593792"/>
            <a:ext cx="6438900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ja-JP" altLang="en-US" sz="3200" b="1" dirty="0" smtClean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3200" b="1" dirty="0" smtClean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質</a:t>
            </a: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問と回答</a:t>
            </a:r>
            <a:endParaRPr lang="en-US" sz="3200" b="1" dirty="0">
              <a:solidFill>
                <a:srgbClr val="00BEF2"/>
              </a:solidFill>
            </a:endParaRPr>
          </a:p>
          <a:p>
            <a:endParaRPr lang="en-US" sz="3200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  <a:cs typeface="Lato Light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6400800" y="1754372"/>
            <a:ext cx="1747648" cy="953134"/>
          </a:xfrm>
          <a:custGeom>
            <a:avLst/>
            <a:gdLst>
              <a:gd name="T0" fmla="*/ 530 w 602"/>
              <a:gd name="T1" fmla="*/ 241 h 595"/>
              <a:gd name="T2" fmla="*/ 530 w 602"/>
              <a:gd name="T3" fmla="*/ 241 h 595"/>
              <a:gd name="T4" fmla="*/ 573 w 602"/>
              <a:gd name="T5" fmla="*/ 318 h 595"/>
              <a:gd name="T6" fmla="*/ 453 w 602"/>
              <a:gd name="T7" fmla="*/ 269 h 595"/>
              <a:gd name="T8" fmla="*/ 410 w 602"/>
              <a:gd name="T9" fmla="*/ 276 h 595"/>
              <a:gd name="T10" fmla="*/ 240 w 602"/>
              <a:gd name="T11" fmla="*/ 135 h 595"/>
              <a:gd name="T12" fmla="*/ 410 w 602"/>
              <a:gd name="T13" fmla="*/ 0 h 595"/>
              <a:gd name="T14" fmla="*/ 601 w 602"/>
              <a:gd name="T15" fmla="*/ 135 h 595"/>
              <a:gd name="T16" fmla="*/ 530 w 602"/>
              <a:gd name="T17" fmla="*/ 241 h 595"/>
              <a:gd name="T18" fmla="*/ 205 w 602"/>
              <a:gd name="T19" fmla="*/ 149 h 595"/>
              <a:gd name="T20" fmla="*/ 205 w 602"/>
              <a:gd name="T21" fmla="*/ 149 h 595"/>
              <a:gd name="T22" fmla="*/ 396 w 602"/>
              <a:gd name="T23" fmla="*/ 311 h 595"/>
              <a:gd name="T24" fmla="*/ 438 w 602"/>
              <a:gd name="T25" fmla="*/ 304 h 595"/>
              <a:gd name="T26" fmla="*/ 438 w 602"/>
              <a:gd name="T27" fmla="*/ 304 h 595"/>
              <a:gd name="T28" fmla="*/ 438 w 602"/>
              <a:gd name="T29" fmla="*/ 304 h 595"/>
              <a:gd name="T30" fmla="*/ 537 w 602"/>
              <a:gd name="T31" fmla="*/ 347 h 595"/>
              <a:gd name="T32" fmla="*/ 283 w 602"/>
              <a:gd name="T33" fmla="*/ 509 h 595"/>
              <a:gd name="T34" fmla="*/ 226 w 602"/>
              <a:gd name="T35" fmla="*/ 495 h 595"/>
              <a:gd name="T36" fmla="*/ 36 w 602"/>
              <a:gd name="T37" fmla="*/ 573 h 595"/>
              <a:gd name="T38" fmla="*/ 99 w 602"/>
              <a:gd name="T39" fmla="*/ 460 h 595"/>
              <a:gd name="T40" fmla="*/ 0 w 602"/>
              <a:gd name="T41" fmla="*/ 297 h 595"/>
              <a:gd name="T42" fmla="*/ 219 w 602"/>
              <a:gd name="T43" fmla="*/ 92 h 595"/>
              <a:gd name="T44" fmla="*/ 205 w 602"/>
              <a:gd name="T45" fmla="*/ 14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lnTo>
                  <a:pt x="438" y="304"/>
                </a:lnTo>
                <a:lnTo>
                  <a:pt x="438" y="304"/>
                </a:ln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594024" y="3868086"/>
            <a:ext cx="554424" cy="554565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5253940" y="2886887"/>
            <a:ext cx="2093158" cy="1258481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5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47713" y="1320124"/>
            <a:ext cx="4360863" cy="81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>
                <a:latin typeface="+mj-lt"/>
              </a:rPr>
              <a:t>B</a:t>
            </a:r>
            <a:r>
              <a:rPr lang="en" sz="2800" dirty="0" smtClean="0">
                <a:latin typeface="+mj-lt"/>
              </a:rPr>
              <a:t>ACKGROUND</a:t>
            </a:r>
            <a:endParaRPr lang="en" sz="2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47713" y="648725"/>
            <a:ext cx="36131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 </a:t>
            </a:r>
            <a:br>
              <a:rPr lang="ja-JP" altLang="en-US" sz="3200" b="1" dirty="0">
                <a:solidFill>
                  <a:srgbClr val="00BEF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" sz="3200" b="1" dirty="0">
              <a:solidFill>
                <a:srgbClr val="00BEF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4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6" y="1651971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016" y="1801968"/>
            <a:ext cx="835891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First </a:t>
            </a:r>
            <a:r>
              <a:rPr lang="en-US" sz="1600" b="1" dirty="0" smtClean="0"/>
              <a:t>3 </a:t>
            </a:r>
            <a:r>
              <a:rPr lang="en-US" sz="1600" b="1" dirty="0"/>
              <a:t>months of </a:t>
            </a:r>
            <a:r>
              <a:rPr lang="en-US" sz="1600" b="1" dirty="0" smtClean="0"/>
              <a:t>2017: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total number of tourists to </a:t>
            </a:r>
            <a:r>
              <a:rPr lang="en-US" sz="1600" dirty="0" err="1" smtClean="0"/>
              <a:t>Quangninh</a:t>
            </a:r>
            <a:r>
              <a:rPr lang="en-US" sz="1600" dirty="0" smtClean="0"/>
              <a:t> was about 3,769 million people, up 12% over the same period of 2016.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number of tourists to </a:t>
            </a:r>
            <a:r>
              <a:rPr lang="en-US" sz="1600" dirty="0" err="1" smtClean="0"/>
              <a:t>Halong</a:t>
            </a:r>
            <a:r>
              <a:rPr lang="en-US" sz="1600" dirty="0" smtClean="0"/>
              <a:t> Bay was about 928,900 people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/>
            </a:r>
            <a:br>
              <a:rPr lang="en-US" sz="1600" dirty="0"/>
            </a:br>
            <a:r>
              <a:rPr lang="en-US" sz="1200" i="1" dirty="0">
                <a:solidFill>
                  <a:srgbClr val="0070C0"/>
                </a:solidFill>
              </a:rPr>
              <a:t>(http://baoquangninh.com.vn/du-lich/201703/quy-i-2017-quang-ninh-don-3769-trieu-luot-khach-du-lich-2336999</a:t>
            </a:r>
            <a:r>
              <a:rPr lang="en-US" sz="1200" i="1" dirty="0" smtClean="0">
                <a:solidFill>
                  <a:srgbClr val="0070C0"/>
                </a:solidFill>
              </a:rPr>
              <a:t>/)</a:t>
            </a:r>
            <a:endParaRPr lang="en-US" sz="1200" i="1" dirty="0" smtClean="0">
              <a:solidFill>
                <a:srgbClr val="0070C0"/>
              </a:solidFill>
            </a:endParaRPr>
          </a:p>
          <a:p>
            <a:pPr lvl="1"/>
            <a:endParaRPr lang="en-US" sz="1600" dirty="0" smtClean="0"/>
          </a:p>
          <a:p>
            <a:pPr lvl="1"/>
            <a:r>
              <a:rPr lang="en-US" sz="1600" dirty="0"/>
              <a:t>	</a:t>
            </a:r>
            <a:r>
              <a:rPr lang="en-US" sz="1600" dirty="0" smtClean="0">
                <a:solidFill>
                  <a:srgbClr val="FF0000"/>
                </a:solidFill>
              </a:rPr>
              <a:t>The </a:t>
            </a:r>
            <a:r>
              <a:rPr lang="en-US" sz="1600" dirty="0">
                <a:solidFill>
                  <a:srgbClr val="FF0000"/>
                </a:solidFill>
              </a:rPr>
              <a:t>higher the number of tourists is, the greater the demand for accommodation and hotel services increases, resulting in the establishment of more hotels. 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/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70659" y="3500729"/>
            <a:ext cx="550718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1017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023" y="1878993"/>
            <a:ext cx="794327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2000" b="1" dirty="0" smtClean="0"/>
              <a:t>Hotels face with difficulties in:</a:t>
            </a: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en-US" sz="1800" dirty="0" smtClean="0"/>
              <a:t>Booking.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sz="1800" dirty="0" smtClean="0"/>
              <a:t>Room </a:t>
            </a:r>
            <a:r>
              <a:rPr lang="en-US" sz="1800" dirty="0"/>
              <a:t>services managing.</a:t>
            </a:r>
          </a:p>
          <a:p>
            <a:pPr marL="342900" lvl="3" indent="-342900">
              <a:buFont typeface="Wingdings" panose="05000000000000000000" pitchFamily="2" charset="2"/>
              <a:buChar char="Ø"/>
            </a:pPr>
            <a:r>
              <a:rPr lang="en-US" sz="1800" dirty="0"/>
              <a:t>Using tools for management.</a:t>
            </a:r>
          </a:p>
        </p:txBody>
      </p:sp>
      <p:sp>
        <p:nvSpPr>
          <p:cNvPr id="7" name="Arc 6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13" y="1917202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0" y="130"/>
            <a:ext cx="9139451" cy="1196108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417945" y="159602"/>
            <a:ext cx="287258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Background</a:t>
            </a:r>
          </a:p>
          <a:p>
            <a:r>
              <a:rPr lang="ja-JP" altLang="en-US" sz="28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バックグラウンド</a:t>
            </a:r>
            <a:endParaRPr lang="en-US" sz="2800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945" y="2253093"/>
            <a:ext cx="66478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Develop a </a:t>
            </a:r>
            <a:r>
              <a:rPr lang="en-US" sz="2000" b="1" dirty="0" smtClean="0"/>
              <a:t>website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</a:t>
            </a:r>
            <a:r>
              <a:rPr lang="en-US" sz="1800" dirty="0" smtClean="0"/>
              <a:t>rand </a:t>
            </a:r>
            <a:r>
              <a:rPr lang="en-US" sz="1800" dirty="0"/>
              <a:t>the hotel’s </a:t>
            </a:r>
            <a:r>
              <a:rPr lang="en-US" sz="1800" dirty="0" smtClean="0"/>
              <a:t>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Offer </a:t>
            </a:r>
            <a:r>
              <a:rPr lang="en-US" sz="1800" dirty="0"/>
              <a:t>customers with a time-saving and efficient booking </a:t>
            </a:r>
            <a:r>
              <a:rPr lang="en-US" sz="1800" dirty="0" smtClean="0"/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Provide </a:t>
            </a:r>
            <a:r>
              <a:rPr lang="en-US" sz="1800" dirty="0"/>
              <a:t>favorable tool  for the hotel’s </a:t>
            </a:r>
            <a:r>
              <a:rPr lang="en-US" sz="1800" dirty="0" smtClean="0"/>
              <a:t>staffs.</a:t>
            </a: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06" y="1772757"/>
            <a:ext cx="1884217" cy="1884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9281" y="1718669"/>
            <a:ext cx="805873" cy="316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fontAlgn="base"/>
            <a:r>
              <a:rPr lang="en-US" sz="1800" b="1" cap="small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i</a:t>
            </a:r>
            <a:r>
              <a:rPr lang="en-US" sz="1800" b="1" cap="small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dea</a:t>
            </a:r>
            <a:endParaRPr lang="en-US" sz="1800" b="1" cap="small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  <p:sp>
        <p:nvSpPr>
          <p:cNvPr id="8" name="Arc 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40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BEF2"/>
                </a:solidFill>
              </a:rPr>
              <a:pPr/>
              <a:t>9</a:t>
            </a:fld>
            <a:endParaRPr lang="en">
              <a:solidFill>
                <a:srgbClr val="00BEF2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737093" y="2648368"/>
            <a:ext cx="5819775" cy="906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ROJECT</a:t>
            </a:r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ANAGEMENT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+mj-lt"/>
              </a:rPr>
            </a:br>
            <a:endParaRPr lang="en" sz="4800" dirty="0">
              <a:latin typeface="+mj-lt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737093" y="636762"/>
            <a:ext cx="4641850" cy="3476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ja-JP" altLang="en-US" sz="3200" b="1" dirty="0">
                <a:solidFill>
                  <a:srgbClr val="00BEF2"/>
                </a:solidFill>
                <a:latin typeface="Muli" panose="020B0604020202020204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" sz="3200" b="1" dirty="0">
              <a:solidFill>
                <a:srgbClr val="00BEF2"/>
              </a:solidFill>
              <a:latin typeface="Muli" panose="020B060402020202020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8856324" y="4674741"/>
            <a:ext cx="205483" cy="1541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8455631" y="4541179"/>
            <a:ext cx="606175" cy="518396"/>
          </a:xfrm>
          <a:custGeom>
            <a:avLst/>
            <a:gdLst>
              <a:gd name="T0" fmla="*/ 469 w 497"/>
              <a:gd name="T1" fmla="*/ 8 h 505"/>
              <a:gd name="T2" fmla="*/ 469 w 497"/>
              <a:gd name="T3" fmla="*/ 8 h 505"/>
              <a:gd name="T4" fmla="*/ 452 w 497"/>
              <a:gd name="T5" fmla="*/ 0 h 505"/>
              <a:gd name="T6" fmla="*/ 443 w 497"/>
              <a:gd name="T7" fmla="*/ 17 h 505"/>
              <a:gd name="T8" fmla="*/ 381 w 497"/>
              <a:gd name="T9" fmla="*/ 168 h 505"/>
              <a:gd name="T10" fmla="*/ 372 w 497"/>
              <a:gd name="T11" fmla="*/ 141 h 505"/>
              <a:gd name="T12" fmla="*/ 346 w 497"/>
              <a:gd name="T13" fmla="*/ 132 h 505"/>
              <a:gd name="T14" fmla="*/ 265 w 497"/>
              <a:gd name="T15" fmla="*/ 132 h 505"/>
              <a:gd name="T16" fmla="*/ 240 w 497"/>
              <a:gd name="T17" fmla="*/ 141 h 505"/>
              <a:gd name="T18" fmla="*/ 9 w 497"/>
              <a:gd name="T19" fmla="*/ 300 h 505"/>
              <a:gd name="T20" fmla="*/ 9 w 497"/>
              <a:gd name="T21" fmla="*/ 336 h 505"/>
              <a:gd name="T22" fmla="*/ 106 w 497"/>
              <a:gd name="T23" fmla="*/ 486 h 505"/>
              <a:gd name="T24" fmla="*/ 142 w 497"/>
              <a:gd name="T25" fmla="*/ 495 h 505"/>
              <a:gd name="T26" fmla="*/ 372 w 497"/>
              <a:gd name="T27" fmla="*/ 327 h 505"/>
              <a:gd name="T28" fmla="*/ 390 w 497"/>
              <a:gd name="T29" fmla="*/ 309 h 505"/>
              <a:gd name="T30" fmla="*/ 416 w 497"/>
              <a:gd name="T31" fmla="*/ 229 h 505"/>
              <a:gd name="T32" fmla="*/ 408 w 497"/>
              <a:gd name="T33" fmla="*/ 203 h 505"/>
              <a:gd name="T34" fmla="*/ 399 w 497"/>
              <a:gd name="T35" fmla="*/ 185 h 505"/>
              <a:gd name="T36" fmla="*/ 469 w 497"/>
              <a:gd name="T37" fmla="*/ 8 h 505"/>
              <a:gd name="T38" fmla="*/ 363 w 497"/>
              <a:gd name="T39" fmla="*/ 247 h 505"/>
              <a:gd name="T40" fmla="*/ 363 w 497"/>
              <a:gd name="T41" fmla="*/ 247 h 505"/>
              <a:gd name="T42" fmla="*/ 310 w 497"/>
              <a:gd name="T43" fmla="*/ 229 h 505"/>
              <a:gd name="T44" fmla="*/ 319 w 497"/>
              <a:gd name="T45" fmla="*/ 176 h 505"/>
              <a:gd name="T46" fmla="*/ 363 w 497"/>
              <a:gd name="T47" fmla="*/ 176 h 505"/>
              <a:gd name="T48" fmla="*/ 355 w 497"/>
              <a:gd name="T49" fmla="*/ 185 h 505"/>
              <a:gd name="T50" fmla="*/ 346 w 497"/>
              <a:gd name="T51" fmla="*/ 203 h 505"/>
              <a:gd name="T52" fmla="*/ 355 w 497"/>
              <a:gd name="T53" fmla="*/ 212 h 505"/>
              <a:gd name="T54" fmla="*/ 363 w 497"/>
              <a:gd name="T55" fmla="*/ 212 h 505"/>
              <a:gd name="T56" fmla="*/ 381 w 497"/>
              <a:gd name="T57" fmla="*/ 203 h 505"/>
              <a:gd name="T58" fmla="*/ 363 w 497"/>
              <a:gd name="T59" fmla="*/ 24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2DB0E8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71" y="46924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C7FF"/>
                </a:solidFill>
              </a:rPr>
              <a:t>7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58" y="1797444"/>
            <a:ext cx="2192667" cy="2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1478</Words>
  <Application>Microsoft Office PowerPoint</Application>
  <PresentationFormat>On-screen Show (16:9)</PresentationFormat>
  <Paragraphs>424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Muli</vt:lpstr>
      <vt:lpstr>Sketch Gothic</vt:lpstr>
      <vt:lpstr>Georgia</vt:lpstr>
      <vt:lpstr>Lato Light</vt:lpstr>
      <vt:lpstr>Calibri Light</vt:lpstr>
      <vt:lpstr>Times New Roman</vt:lpstr>
      <vt:lpstr>Palatino Linotype</vt:lpstr>
      <vt:lpstr>Wingdings</vt:lpstr>
      <vt:lpstr>Montserrat</vt:lpstr>
      <vt:lpstr>Calibri</vt:lpstr>
      <vt:lpstr>.VnTeknical</vt:lpstr>
      <vt:lpstr>Arial</vt:lpstr>
      <vt:lpstr>Yu Mincho</vt:lpstr>
      <vt:lpstr>Verdana</vt:lpstr>
      <vt:lpstr>SimSun</vt:lpstr>
      <vt:lpstr>Lato Regular</vt:lpstr>
      <vt:lpstr>Source Sans Pro</vt:lpstr>
      <vt:lpstr>Bebas Neue</vt:lpstr>
      <vt:lpstr>ＭＳ Ｐゴシック</vt:lpstr>
      <vt:lpstr>Banquo template</vt:lpstr>
      <vt:lpstr>Gremio template</vt:lpstr>
      <vt:lpstr>Office Theme</vt:lpstr>
      <vt:lpstr>HOTEL WEBSITE</vt:lpstr>
      <vt:lpstr>ABOUT</vt:lpstr>
      <vt:lpstr>ABOUT US</vt:lpstr>
      <vt:lpstr>PowerPoint Presentation</vt:lpstr>
      <vt:lpstr>BACKGROUND</vt:lpstr>
      <vt:lpstr>PowerPoint Presentation</vt:lpstr>
      <vt:lpstr>PowerPoint Presentation</vt:lpstr>
      <vt:lpstr>PowerPoint Presentation</vt:lpstr>
      <vt:lpstr>PROJECT MANAGEMENT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REQUIREMENT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DESIGN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Test Environment and Tools</vt:lpstr>
      <vt:lpstr>PowerPoint Presentation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DEMO </vt:lpstr>
      <vt:lpstr>PowerPoint Presentation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CAPSTONE PROJECT</dc:title>
  <dc:creator>Dang Duy</dc:creator>
  <cp:lastModifiedBy>Vu Hoang</cp:lastModifiedBy>
  <cp:revision>152</cp:revision>
  <dcterms:modified xsi:type="dcterms:W3CDTF">2017-08-27T15:16:41Z</dcterms:modified>
</cp:coreProperties>
</file>